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5.jpg" ContentType="image/jpeg"/>
  <Override PartName="/ppt/media/image26.jpg" ContentType="image/jpeg"/>
  <Override PartName="/ppt/media/image31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sldIdLst>
    <p:sldId id="266" r:id="rId3"/>
    <p:sldId id="368" r:id="rId4"/>
    <p:sldId id="257" r:id="rId5"/>
    <p:sldId id="260" r:id="rId6"/>
    <p:sldId id="262" r:id="rId7"/>
    <p:sldId id="263" r:id="rId8"/>
    <p:sldId id="369" r:id="rId9"/>
    <p:sldId id="370" r:id="rId10"/>
    <p:sldId id="270" r:id="rId11"/>
    <p:sldId id="271" r:id="rId12"/>
    <p:sldId id="273" r:id="rId13"/>
    <p:sldId id="276" r:id="rId14"/>
    <p:sldId id="3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4667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33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18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6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590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34" y="164139"/>
            <a:ext cx="10746317" cy="466731"/>
          </a:xfrm>
        </p:spPr>
        <p:txBody>
          <a:bodyPr lIns="0" tIns="0" rIns="0" bIns="0"/>
          <a:lstStyle>
            <a:lvl1pPr>
              <a:defRPr sz="3033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7632" y="1775295"/>
            <a:ext cx="10031729" cy="518155"/>
          </a:xfrm>
        </p:spPr>
        <p:txBody>
          <a:bodyPr lIns="0" tIns="0" rIns="0" bIns="0"/>
          <a:lstStyle>
            <a:lvl1pPr>
              <a:defRPr sz="336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92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34" y="164139"/>
            <a:ext cx="10746317" cy="466731"/>
          </a:xfrm>
        </p:spPr>
        <p:txBody>
          <a:bodyPr lIns="0" tIns="0" rIns="0" bIns="0"/>
          <a:lstStyle>
            <a:lvl1pPr>
              <a:defRPr sz="3033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7771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7771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390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34" y="164139"/>
            <a:ext cx="10746317" cy="466731"/>
          </a:xfrm>
        </p:spPr>
        <p:txBody>
          <a:bodyPr lIns="0" tIns="0" rIns="0" bIns="0"/>
          <a:lstStyle>
            <a:lvl1pPr>
              <a:defRPr sz="3033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755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187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CD629-B5FE-80E8-C6AA-A36C42461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307205-F213-EC69-11C8-FF2E54DDC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9B276-BA3C-5D6E-C596-8E5036025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8DE11-F8F2-C78B-D2BD-742774C9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1E61E-AA79-92D6-E786-A1801CDAA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170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0172-5D98-317D-703D-78038234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F713E-D7A0-F05D-A3BE-2BE9D7D1A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1D287-49DB-564B-8D72-27CE69565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BA8EC-6D7D-6C7E-F36A-96391F46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1F530-710F-EA6C-687B-0F7C3BE9C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748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019FA-D3FC-EFEA-11AE-4A2C5F09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BFFEE-CFCE-C101-F433-68663DB4C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E3662-013C-232B-71AA-C80DAF9DF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A0C60-F498-4DD4-B1B8-7700ECDB6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CD14C-EF3E-0C54-2066-8E6BFA148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68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C3E89-71B8-1595-6EA9-1C2030DF6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D0418-6D8C-F3D1-7322-7F9F906BFD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17FC0-8D04-2C85-1B0A-00F2A7363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42CEF-FF95-EA07-983A-03EAF3373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BF190-CB68-D344-4C85-E6B248D6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F9EB7-82BC-82B9-FC37-F2FF9182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7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10623-BAFB-9C78-E1B5-E93BCB952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120AD-B140-6012-2788-1608BDC92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EB74C-7C20-2D44-217C-9F89A173A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125732-C44A-1F14-74ED-7BCC3CD0DB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4FE946-96A2-6525-2AFA-1F3AEE3DF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19B18-F445-392D-771A-E138C53E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C54937-693B-0215-1719-27D5288F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A2931B-4591-EDD4-A913-1645A3283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70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D275A-E6DF-62A1-0DD8-E6C532337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C375F3-E63A-27F2-A0DB-D07F8DFE2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B726F-8339-E9D5-8EE0-76DBB501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4A907-A60D-4AC3-64FD-EB8844BE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1547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216286-62B7-1249-4A4C-4F7560E1D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47B6A9-E433-18DF-3D2A-04040FD13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41B9E-EE4F-114E-3399-1D5693250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963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60139-78A9-C857-E98B-13C70171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6808D-F966-6920-6E5D-DEFE523BA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777E7-76BF-AC0A-0121-64B2B7FD4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52CAF9-3B91-BAE6-E175-EA95589BB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490A5-2ABA-AE6D-96A2-CACCFCCDC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5ABFB-4FC5-DE91-4012-018EE3EF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689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3622E-904E-C2AB-2978-088F99779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8D4242-AA05-C2AE-BCB6-92F22E924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74B71-49D5-9D20-FC46-0DB798EB1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B147B-D516-DCA9-D086-5B367DC74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A4435-E4F2-4200-2A28-72D80EBD8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EFC2B4-F9DF-3444-4AE3-A1226590D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993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8CE4A-42AC-DE13-E926-24251C482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4EFC6-A682-2C59-8F5B-5EC442CB0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B7B4D-FB15-6430-F58C-1D15E8FFD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FC460-2A87-B49C-FD9D-190E1210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7B606-F826-63B5-E364-807C1B35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7113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ADD8F3-1C02-C10F-0255-E758F4D833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90831-0271-4BF1-73D6-7080BB2BF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F1E93-44F1-62F0-A604-AD3453421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C6912-DED8-34A2-B41F-3BFF0A42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04E5E-8CB4-0147-B809-6F5C9B52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28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34" y="164139"/>
            <a:ext cx="10746317" cy="70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7632" y="1775295"/>
            <a:ext cx="10031729" cy="7771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9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691F8-727C-AB51-7E2D-0590D1527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C7F70-8EDF-70A6-DB9D-F30CF1AFF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DA630-7C79-6503-73E9-94DAEFEC29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D8146-CDFF-48EF-8F55-787FD328F7A1}" type="datetimeFigureOut">
              <a:rPr lang="en-GB" smtClean="0"/>
              <a:t>08/09/2026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68847-8971-C7A2-DCA5-9ADB29A84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A397E-FE1A-39B4-78EF-666153B3D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18FF2-74A2-4E05-92D7-B261042BF8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579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hyperlink" Target="https://prepare.campaign.gov.uk/get-prepared-for-emergencies/" TargetMode="External"/><Relationship Id="rId12" Type="http://schemas.openxmlformats.org/officeDocument/2006/relationships/image" Target="../media/image1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oodwatch.co.uk/county/halton/" TargetMode="External"/><Relationship Id="rId11" Type="http://schemas.openxmlformats.org/officeDocument/2006/relationships/hyperlink" Target="https://cheshireresilience.org.uk/" TargetMode="External"/><Relationship Id="rId5" Type="http://schemas.openxmlformats.org/officeDocument/2006/relationships/hyperlink" Target="https://www.metoffice.gov.uk/" TargetMode="External"/><Relationship Id="rId10" Type="http://schemas.openxmlformats.org/officeDocument/2006/relationships/hyperlink" Target="https://www.thepsr.co.uk/" TargetMode="External"/><Relationship Id="rId4" Type="http://schemas.openxmlformats.org/officeDocument/2006/relationships/hyperlink" Target="https://check-for-flooding.service.gov.uk/location/halton" TargetMode="External"/><Relationship Id="rId9" Type="http://schemas.openxmlformats.org/officeDocument/2006/relationships/hyperlink" Target="https://prepare.campaign.gov.uk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heck-for/" TargetMode="External"/><Relationship Id="rId3" Type="http://schemas.openxmlformats.org/officeDocument/2006/relationships/hyperlink" Target="https://prepare.campaign.gov.uk/" TargetMode="External"/><Relationship Id="rId7" Type="http://schemas.openxmlformats.org/officeDocument/2006/relationships/hyperlink" Target="http://www.cheshirefire.gov.uk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psr.co.uk/" TargetMode="External"/><Relationship Id="rId5" Type="http://schemas.openxmlformats.org/officeDocument/2006/relationships/hyperlink" Target="http://www.cheshireresilience.org.uk/" TargetMode="External"/><Relationship Id="rId4" Type="http://schemas.openxmlformats.org/officeDocument/2006/relationships/hyperlink" Target="http://www.metoffice.gov.uk/" TargetMode="External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75488" y="1124712"/>
            <a:ext cx="4023360" cy="320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8467" marR="3387" algn="l" rtl="0">
              <a:lnSpc>
                <a:spcPct val="90000"/>
              </a:lnSpc>
              <a:spcBef>
                <a:spcPct val="0"/>
              </a:spcBef>
            </a:pPr>
            <a:r>
              <a:rPr lang="en-US" sz="4800" kern="1200" spc="320">
                <a:latin typeface="+mj-lt"/>
                <a:cs typeface="+mj-cs"/>
              </a:rPr>
              <a:t>Be</a:t>
            </a:r>
            <a:r>
              <a:rPr lang="en-US" sz="4800" kern="1200" spc="-377">
                <a:latin typeface="+mj-lt"/>
                <a:cs typeface="+mj-cs"/>
              </a:rPr>
              <a:t> </a:t>
            </a:r>
            <a:r>
              <a:rPr lang="en-US" sz="4800" kern="1200" spc="300">
                <a:latin typeface="+mj-lt"/>
                <a:cs typeface="+mj-cs"/>
              </a:rPr>
              <a:t>Ready</a:t>
            </a:r>
            <a:r>
              <a:rPr lang="en-US" sz="4800" kern="1200" spc="-377">
                <a:latin typeface="+mj-lt"/>
                <a:cs typeface="+mj-cs"/>
              </a:rPr>
              <a:t> </a:t>
            </a:r>
            <a:r>
              <a:rPr lang="en-US" sz="4800" kern="1200" spc="550">
                <a:latin typeface="+mj-lt"/>
                <a:cs typeface="+mj-cs"/>
              </a:rPr>
              <a:t>for</a:t>
            </a:r>
            <a:r>
              <a:rPr lang="en-US" sz="4800" kern="1200" spc="-373">
                <a:latin typeface="+mj-lt"/>
                <a:cs typeface="+mj-cs"/>
              </a:rPr>
              <a:t> </a:t>
            </a:r>
            <a:r>
              <a:rPr lang="en-US" sz="4800" kern="1200" spc="303">
                <a:latin typeface="+mj-lt"/>
                <a:cs typeface="+mj-cs"/>
              </a:rPr>
              <a:t>Anything: </a:t>
            </a:r>
            <a:r>
              <a:rPr lang="en-US" sz="4800" kern="1200" spc="350">
                <a:latin typeface="+mj-lt"/>
                <a:cs typeface="+mj-cs"/>
              </a:rPr>
              <a:t>Preparing</a:t>
            </a:r>
            <a:r>
              <a:rPr lang="en-US" sz="4800" kern="1200" spc="-373">
                <a:latin typeface="+mj-lt"/>
                <a:cs typeface="+mj-cs"/>
              </a:rPr>
              <a:t> </a:t>
            </a:r>
            <a:r>
              <a:rPr lang="en-US" sz="4800" kern="1200" spc="533">
                <a:latin typeface="+mj-lt"/>
                <a:cs typeface="+mj-cs"/>
              </a:rPr>
              <a:t>for </a:t>
            </a:r>
            <a:r>
              <a:rPr lang="en-US" sz="4800" kern="1200" spc="267">
                <a:latin typeface="+mj-lt"/>
                <a:cs typeface="+mj-cs"/>
              </a:rPr>
              <a:t>Emergencies</a:t>
            </a:r>
            <a:endParaRPr lang="en-US" sz="4800" kern="1200">
              <a:latin typeface="+mj-lt"/>
              <a:cs typeface="+mj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6903" y="1086382"/>
            <a:ext cx="5989326" cy="202067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9354" y="3838929"/>
            <a:ext cx="2871216" cy="23185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5013" y="4360134"/>
            <a:ext cx="2871216" cy="12760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332C35-5490-3DF6-EC2C-F452C0F7FD2D}"/>
              </a:ext>
            </a:extLst>
          </p:cNvPr>
          <p:cNvSpPr/>
          <p:nvPr/>
        </p:nvSpPr>
        <p:spPr>
          <a:xfrm>
            <a:off x="333829" y="0"/>
            <a:ext cx="132336" cy="1640114"/>
          </a:xfrm>
          <a:prstGeom prst="rect">
            <a:avLst/>
          </a:prstGeom>
          <a:solidFill>
            <a:srgbClr val="AB3A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2A17B7-F3D8-9039-8706-7AA32C01A0B8}"/>
              </a:ext>
            </a:extLst>
          </p:cNvPr>
          <p:cNvSpPr txBox="1"/>
          <p:nvPr/>
        </p:nvSpPr>
        <p:spPr>
          <a:xfrm>
            <a:off x="9774928" y="1008565"/>
            <a:ext cx="6095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#Halton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F86D57-FA44-27A5-F853-DF72CCE59CBE}"/>
              </a:ext>
            </a:extLst>
          </p:cNvPr>
          <p:cNvSpPr txBox="1"/>
          <p:nvPr/>
        </p:nvSpPr>
        <p:spPr>
          <a:xfrm>
            <a:off x="1129460" y="1541579"/>
            <a:ext cx="11984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0" marR="0" lvl="8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Halton State of the Sector figures 2023: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6B21B9-3747-BF96-8D50-EA1269DC4A94}"/>
              </a:ext>
            </a:extLst>
          </p:cNvPr>
          <p:cNvSpPr txBox="1"/>
          <p:nvPr/>
        </p:nvSpPr>
        <p:spPr>
          <a:xfrm>
            <a:off x="5351848" y="264085"/>
            <a:ext cx="6610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D2289"/>
                </a:solidFill>
                <a:effectLst/>
                <a:uLnTx/>
                <a:uFillTx/>
                <a:latin typeface="Oswald Regular" panose="02000503000000000000" pitchFamily="2" charset="0"/>
                <a:ea typeface="+mn-ea"/>
                <a:cs typeface="+mn-cs"/>
              </a:rPr>
              <a:t>VSNW State of the Sector Report 2023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D2289"/>
              </a:solidFill>
              <a:effectLst/>
              <a:uLnTx/>
              <a:uFillTx/>
              <a:latin typeface="Oswald Regular" panose="02000503000000000000" pitchFamily="2" charset="0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719C5E-D5A0-7354-10E7-6CAA476E4369}"/>
              </a:ext>
            </a:extLst>
          </p:cNvPr>
          <p:cNvSpPr/>
          <p:nvPr/>
        </p:nvSpPr>
        <p:spPr>
          <a:xfrm rot="5400000">
            <a:off x="9431170" y="-1474642"/>
            <a:ext cx="79792" cy="4774211"/>
          </a:xfrm>
          <a:prstGeom prst="rect">
            <a:avLst/>
          </a:prstGeom>
          <a:solidFill>
            <a:srgbClr val="AB3A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F1DA5E48-AADA-FDBC-8724-1D70C704F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830" y="2339398"/>
            <a:ext cx="1693019" cy="2257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No photo description available.">
            <a:extLst>
              <a:ext uri="{FF2B5EF4-FFF2-40B4-BE49-F238E27FC236}">
                <a16:creationId xmlns:a16="http://schemas.microsoft.com/office/drawing/2014/main" id="{1312F8D4-6DAE-F0C8-0AAF-9EBA846557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8" b="11506"/>
          <a:stretch/>
        </p:blipFill>
        <p:spPr bwMode="auto">
          <a:xfrm>
            <a:off x="392011" y="3897147"/>
            <a:ext cx="1821737" cy="1826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 descr="No photo description available.">
            <a:extLst>
              <a:ext uri="{FF2B5EF4-FFF2-40B4-BE49-F238E27FC236}">
                <a16:creationId xmlns:a16="http://schemas.microsoft.com/office/drawing/2014/main" id="{BBA5A77C-4321-4B5A-E4EF-941DE7027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3" t="22383" b="24490"/>
          <a:stretch/>
        </p:blipFill>
        <p:spPr bwMode="auto">
          <a:xfrm>
            <a:off x="194251" y="2174998"/>
            <a:ext cx="1619200" cy="1580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063F95-EBE9-8D8B-4903-E96226C8120B}"/>
              </a:ext>
            </a:extLst>
          </p:cNvPr>
          <p:cNvSpPr txBox="1"/>
          <p:nvPr/>
        </p:nvSpPr>
        <p:spPr>
          <a:xfrm>
            <a:off x="3899480" y="1926599"/>
            <a:ext cx="777950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724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Charitable organisation's</a:t>
            </a:r>
          </a:p>
          <a:p>
            <a:pPr marL="342900" marR="0" lvl="0" indent="-34290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1861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paid staff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17671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volunteering once at least once month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7276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regular volunteers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23574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hours of volunteering each week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AB3A8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£13.3 million per year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of volunteering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ome">
            <a:extLst>
              <a:ext uri="{FF2B5EF4-FFF2-40B4-BE49-F238E27FC236}">
                <a16:creationId xmlns:a16="http://schemas.microsoft.com/office/drawing/2014/main" id="{53B6C12D-9E76-73D2-F8A0-0869AFF77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091" y="435486"/>
            <a:ext cx="4657831" cy="61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895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59" y="1794929"/>
            <a:ext cx="12183957" cy="2418080"/>
            <a:chOff x="12688" y="2692393"/>
            <a:chExt cx="18275935" cy="3627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6013" y="2709489"/>
              <a:ext cx="6419849" cy="36099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3999" y="2709489"/>
              <a:ext cx="6086474" cy="36099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3206" y="2758467"/>
              <a:ext cx="3054793" cy="35604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88" y="2692393"/>
              <a:ext cx="5562622" cy="3619512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518634" y="164139"/>
            <a:ext cx="10746317" cy="1149102"/>
          </a:xfrm>
          <a:prstGeom prst="rect">
            <a:avLst/>
          </a:prstGeom>
        </p:spPr>
        <p:txBody>
          <a:bodyPr vert="horz" wrap="square" lIns="0" tIns="497909" rIns="0" bIns="0" rtlCol="0">
            <a:spAutoFit/>
          </a:bodyPr>
          <a:lstStyle/>
          <a:p>
            <a:pPr marL="1371245">
              <a:spcBef>
                <a:spcPts val="80"/>
              </a:spcBef>
            </a:pPr>
            <a:r>
              <a:rPr sz="4200" spc="190" dirty="0">
                <a:solidFill>
                  <a:schemeClr val="tx2"/>
                </a:solidFill>
              </a:rPr>
              <a:t>Emergencies</a:t>
            </a:r>
            <a:r>
              <a:rPr sz="4200" spc="-213" dirty="0">
                <a:solidFill>
                  <a:schemeClr val="tx2"/>
                </a:solidFill>
              </a:rPr>
              <a:t> </a:t>
            </a:r>
            <a:r>
              <a:rPr sz="4200" spc="-7" dirty="0">
                <a:solidFill>
                  <a:schemeClr val="tx2"/>
                </a:solidFill>
              </a:rPr>
              <a:t>Happen...</a:t>
            </a:r>
            <a:endParaRPr sz="4200" dirty="0">
              <a:solidFill>
                <a:schemeClr val="tx2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02818" y="4433819"/>
            <a:ext cx="10734463" cy="2016556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467" marR="3387" defTabSz="609630">
              <a:lnSpc>
                <a:spcPct val="116799"/>
              </a:lnSpc>
              <a:spcBef>
                <a:spcPts val="63"/>
              </a:spcBef>
            </a:pPr>
            <a:r>
              <a:rPr sz="2667" kern="0" spc="130" dirty="0">
                <a:solidFill>
                  <a:sysClr val="windowText" lastClr="000000"/>
                </a:solidFill>
                <a:latin typeface="Tahoma"/>
                <a:cs typeface="Tahoma"/>
              </a:rPr>
              <a:t>Emergencies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can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60" dirty="0">
                <a:solidFill>
                  <a:sysClr val="windowText" lastClr="000000"/>
                </a:solidFill>
                <a:latin typeface="Tahoma"/>
                <a:cs typeface="Tahoma"/>
              </a:rPr>
              <a:t>strike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63" dirty="0">
                <a:solidFill>
                  <a:sysClr val="windowText" lastClr="000000"/>
                </a:solidFill>
                <a:latin typeface="Tahoma"/>
                <a:cs typeface="Tahoma"/>
              </a:rPr>
              <a:t>anytime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-663" dirty="0">
                <a:solidFill>
                  <a:sysClr val="windowText" lastClr="000000"/>
                </a:solidFill>
                <a:latin typeface="Tahoma"/>
                <a:cs typeface="Tahoma"/>
              </a:rPr>
              <a:t>—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97" dirty="0">
                <a:solidFill>
                  <a:sysClr val="windowText" lastClr="000000"/>
                </a:solidFill>
                <a:latin typeface="Tahoma"/>
                <a:cs typeface="Tahoma"/>
              </a:rPr>
              <a:t>from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57" dirty="0">
                <a:solidFill>
                  <a:sysClr val="windowText" lastClr="000000"/>
                </a:solidFill>
                <a:latin typeface="Tahoma"/>
                <a:cs typeface="Tahoma"/>
              </a:rPr>
              <a:t>severe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97" dirty="0">
                <a:solidFill>
                  <a:sysClr val="windowText" lastClr="000000"/>
                </a:solidFill>
                <a:latin typeface="Tahoma"/>
                <a:cs typeface="Tahoma"/>
              </a:rPr>
              <a:t>weather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237" dirty="0">
                <a:solidFill>
                  <a:sysClr val="windowText" lastClr="000000"/>
                </a:solidFill>
                <a:latin typeface="Tahoma"/>
                <a:cs typeface="Tahoma"/>
              </a:rPr>
              <a:t>to </a:t>
            </a:r>
            <a:r>
              <a:rPr sz="2667" kern="0" spc="157" dirty="0">
                <a:solidFill>
                  <a:sysClr val="windowText" lastClr="000000"/>
                </a:solidFill>
                <a:latin typeface="Tahoma"/>
                <a:cs typeface="Tahoma"/>
              </a:rPr>
              <a:t>accidents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or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97" dirty="0">
                <a:solidFill>
                  <a:sysClr val="windowText" lastClr="000000"/>
                </a:solidFill>
                <a:latin typeface="Tahoma"/>
                <a:cs typeface="Tahoma"/>
              </a:rPr>
              <a:t>infrastructure</a:t>
            </a:r>
            <a:r>
              <a:rPr sz="2667" kern="0" spc="-16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failures.</a:t>
            </a:r>
            <a:endParaRPr sz="2667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640535" defTabSz="609630">
              <a:lnSpc>
                <a:spcPts val="4254"/>
              </a:lnSpc>
              <a:spcBef>
                <a:spcPts val="107"/>
              </a:spcBef>
            </a:pPr>
            <a:r>
              <a:rPr sz="2667" kern="0" spc="93" dirty="0">
                <a:solidFill>
                  <a:sysClr val="windowText" lastClr="000000"/>
                </a:solidFill>
                <a:latin typeface="Tahoma"/>
                <a:cs typeface="Tahoma"/>
              </a:rPr>
              <a:t>Some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237" dirty="0">
                <a:solidFill>
                  <a:sysClr val="windowText" lastClr="000000"/>
                </a:solidFill>
                <a:latin typeface="Tahoma"/>
                <a:cs typeface="Tahoma"/>
              </a:rPr>
              <a:t>last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73" dirty="0">
                <a:solidFill>
                  <a:sysClr val="windowText" lastClr="000000"/>
                </a:solidFill>
                <a:latin typeface="Tahoma"/>
                <a:cs typeface="Tahoma"/>
              </a:rPr>
              <a:t>hours;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83" dirty="0">
                <a:solidFill>
                  <a:sysClr val="windowText" lastClr="000000"/>
                </a:solidFill>
                <a:latin typeface="Tahoma"/>
                <a:cs typeface="Tahoma"/>
              </a:rPr>
              <a:t>others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63" dirty="0">
                <a:solidFill>
                  <a:sysClr val="windowText" lastClr="000000"/>
                </a:solidFill>
                <a:latin typeface="Tahoma"/>
                <a:cs typeface="Tahoma"/>
              </a:rPr>
              <a:t>continue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263" dirty="0">
                <a:solidFill>
                  <a:sysClr val="windowText" lastClr="000000"/>
                </a:solidFill>
                <a:latin typeface="Tahoma"/>
                <a:cs typeface="Tahoma"/>
              </a:rPr>
              <a:t>for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13" dirty="0">
                <a:solidFill>
                  <a:sysClr val="windowText" lastClr="000000"/>
                </a:solidFill>
                <a:latin typeface="Tahoma"/>
                <a:cs typeface="Tahoma"/>
              </a:rPr>
              <a:t>weeks</a:t>
            </a:r>
            <a:r>
              <a:rPr sz="2667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or</a:t>
            </a:r>
            <a:r>
              <a:rPr sz="2667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93" dirty="0">
                <a:solidFill>
                  <a:sysClr val="windowText" lastClr="000000"/>
                </a:solidFill>
                <a:latin typeface="Tahoma"/>
                <a:cs typeface="Tahoma"/>
              </a:rPr>
              <a:t>months. </a:t>
            </a:r>
            <a:r>
              <a:rPr sz="2667" kern="0" spc="507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2667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83" dirty="0">
                <a:solidFill>
                  <a:sysClr val="windowText" lastClr="000000"/>
                </a:solidFill>
                <a:latin typeface="Tahoma"/>
                <a:cs typeface="Tahoma"/>
              </a:rPr>
              <a:t>few</a:t>
            </a:r>
            <a:r>
              <a:rPr sz="2667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simple</a:t>
            </a:r>
            <a:r>
              <a:rPr sz="2667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47" dirty="0">
                <a:solidFill>
                  <a:sysClr val="windowText" lastClr="000000"/>
                </a:solidFill>
                <a:latin typeface="Tahoma"/>
                <a:cs typeface="Tahoma"/>
              </a:rPr>
              <a:t>steps</a:t>
            </a:r>
            <a:r>
              <a:rPr sz="2667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can</a:t>
            </a:r>
            <a:r>
              <a:rPr sz="2667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00" dirty="0">
                <a:solidFill>
                  <a:sysClr val="windowText" lastClr="000000"/>
                </a:solidFill>
                <a:latin typeface="Tahoma"/>
                <a:cs typeface="Tahoma"/>
              </a:rPr>
              <a:t>make</a:t>
            </a:r>
            <a:r>
              <a:rPr sz="2667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207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2667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93" dirty="0">
                <a:solidFill>
                  <a:sysClr val="windowText" lastClr="000000"/>
                </a:solidFill>
                <a:latin typeface="Tahoma"/>
                <a:cs typeface="Tahoma"/>
              </a:rPr>
              <a:t>big</a:t>
            </a:r>
            <a:r>
              <a:rPr sz="2667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67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difference.</a:t>
            </a:r>
            <a:endParaRPr sz="2667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0662" y="232365"/>
            <a:ext cx="2356273" cy="495072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defTabSz="609630">
              <a:spcBef>
                <a:spcPts val="60"/>
              </a:spcBef>
            </a:pPr>
            <a:r>
              <a:rPr sz="3167" kern="0" spc="157" dirty="0">
                <a:solidFill>
                  <a:schemeClr val="tx2"/>
                </a:solidFill>
                <a:latin typeface="Tahoma"/>
                <a:cs typeface="Tahoma"/>
              </a:rPr>
              <a:t>Be</a:t>
            </a:r>
            <a:r>
              <a:rPr sz="3167" kern="0" spc="-187" dirty="0">
                <a:solidFill>
                  <a:schemeClr val="tx2"/>
                </a:solidFill>
                <a:latin typeface="Tahoma"/>
                <a:cs typeface="Tahoma"/>
              </a:rPr>
              <a:t> </a:t>
            </a:r>
            <a:r>
              <a:rPr sz="3167" kern="0" spc="97" dirty="0">
                <a:solidFill>
                  <a:schemeClr val="tx2"/>
                </a:solidFill>
                <a:latin typeface="Tahoma"/>
                <a:cs typeface="Tahoma"/>
              </a:rPr>
              <a:t>Informed</a:t>
            </a:r>
            <a:endParaRPr sz="3167" kern="0" dirty="0">
              <a:solidFill>
                <a:schemeClr val="tx2"/>
              </a:solidFill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680" y="968395"/>
            <a:ext cx="2336799" cy="23367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4349" y="663937"/>
            <a:ext cx="127000" cy="127000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067373" y="479901"/>
            <a:ext cx="8574617" cy="212412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16934" marR="19051">
              <a:lnSpc>
                <a:spcPct val="106100"/>
              </a:lnSpc>
              <a:spcBef>
                <a:spcPts val="67"/>
              </a:spcBef>
            </a:pPr>
            <a:r>
              <a:rPr lang="en-US" sz="2000" spc="190" dirty="0"/>
              <a:t>Learn</a:t>
            </a:r>
            <a:r>
              <a:rPr lang="en-US" sz="2000" spc="-173" dirty="0"/>
              <a:t> </a:t>
            </a:r>
            <a:r>
              <a:rPr lang="en-US" sz="2000" spc="203" dirty="0"/>
              <a:t>about</a:t>
            </a:r>
            <a:r>
              <a:rPr lang="en-US" sz="2000" spc="-173" dirty="0"/>
              <a:t> </a:t>
            </a:r>
            <a:r>
              <a:rPr lang="en-US" sz="2000" spc="233" dirty="0"/>
              <a:t>local</a:t>
            </a:r>
            <a:r>
              <a:rPr lang="en-US" sz="2000" spc="-169" dirty="0"/>
              <a:t> </a:t>
            </a:r>
            <a:r>
              <a:rPr lang="en-US" sz="2000" spc="147" dirty="0"/>
              <a:t>risks</a:t>
            </a:r>
            <a:r>
              <a:rPr lang="en-US" sz="2000" spc="-173" dirty="0"/>
              <a:t> </a:t>
            </a:r>
            <a:r>
              <a:rPr lang="en-US" sz="2000" spc="-67" dirty="0"/>
              <a:t>(e.g.,</a:t>
            </a:r>
            <a:r>
              <a:rPr lang="en-US" sz="2000" spc="-169" dirty="0"/>
              <a:t> </a:t>
            </a:r>
            <a:r>
              <a:rPr lang="en-US" sz="2000" spc="230" dirty="0"/>
              <a:t>flood</a:t>
            </a:r>
            <a:r>
              <a:rPr lang="en-US" sz="2000" spc="-173" dirty="0"/>
              <a:t> </a:t>
            </a:r>
            <a:r>
              <a:rPr lang="en-US" sz="2000" spc="123" dirty="0"/>
              <a:t>zones, severe weather)</a:t>
            </a:r>
            <a:r>
              <a:rPr lang="en-US" sz="2000" spc="195" baseline="-6501" dirty="0"/>
              <a:t>.</a:t>
            </a:r>
            <a:r>
              <a:rPr lang="en-US" sz="2000" spc="-565" baseline="-6501" dirty="0"/>
              <a:t> </a:t>
            </a:r>
            <a:r>
              <a:rPr lang="en-US" sz="2000" spc="110" dirty="0"/>
              <a:t>Check</a:t>
            </a:r>
            <a:r>
              <a:rPr lang="en-US" sz="2000" spc="-117" dirty="0"/>
              <a:t> </a:t>
            </a:r>
            <a:r>
              <a:rPr lang="en-US" sz="2000" spc="193" dirty="0"/>
              <a:t>for</a:t>
            </a:r>
            <a:r>
              <a:rPr lang="en-US" sz="2000" spc="-113" dirty="0"/>
              <a:t> </a:t>
            </a:r>
            <a:r>
              <a:rPr lang="en-US" sz="2000" spc="130" dirty="0"/>
              <a:t>flooding</a:t>
            </a:r>
            <a:r>
              <a:rPr lang="en-US" sz="2000" spc="-113" dirty="0"/>
              <a:t> </a:t>
            </a:r>
            <a:r>
              <a:rPr lang="en-US" sz="2000" spc="83" dirty="0"/>
              <a:t>in</a:t>
            </a:r>
            <a:r>
              <a:rPr lang="en-US" sz="2000" spc="-113" dirty="0"/>
              <a:t> </a:t>
            </a:r>
            <a:r>
              <a:rPr lang="en-US" sz="2000" spc="107" dirty="0"/>
              <a:t>Halton</a:t>
            </a:r>
            <a:r>
              <a:rPr lang="en-US" sz="2000" spc="-117" dirty="0"/>
              <a:t> </a:t>
            </a:r>
            <a:r>
              <a:rPr lang="en-US" sz="2000" spc="153" dirty="0"/>
              <a:t>-</a:t>
            </a:r>
            <a:r>
              <a:rPr lang="en-US" sz="2000" spc="-113" dirty="0"/>
              <a:t> </a:t>
            </a:r>
            <a:r>
              <a:rPr lang="en-US" sz="2000" spc="57" dirty="0">
                <a:solidFill>
                  <a:srgbClr val="EF534F"/>
                </a:solidFill>
                <a:hlinkClick r:id="rId4"/>
              </a:rPr>
              <a:t>GOV.UK</a:t>
            </a:r>
            <a:br>
              <a:rPr lang="en-US" sz="2000" spc="57" dirty="0">
                <a:solidFill>
                  <a:srgbClr val="EF534F"/>
                </a:solidFill>
              </a:rPr>
            </a:br>
            <a:br>
              <a:rPr lang="en-US" sz="1200" dirty="0"/>
            </a:br>
            <a:r>
              <a:rPr lang="en-US" sz="2000" spc="103" dirty="0"/>
              <a:t>Sign</a:t>
            </a:r>
            <a:r>
              <a:rPr lang="en-US" sz="2000" spc="-183" dirty="0"/>
              <a:t> </a:t>
            </a:r>
            <a:r>
              <a:rPr lang="en-US" sz="2000" spc="103" dirty="0"/>
              <a:t>up</a:t>
            </a:r>
            <a:r>
              <a:rPr lang="en-US" sz="2000" spc="-180" dirty="0"/>
              <a:t> </a:t>
            </a:r>
            <a:r>
              <a:rPr lang="en-US" sz="2000" spc="273" dirty="0"/>
              <a:t>for</a:t>
            </a:r>
            <a:r>
              <a:rPr lang="en-US" sz="2000" spc="-180" dirty="0"/>
              <a:t> </a:t>
            </a:r>
            <a:r>
              <a:rPr lang="en-US" sz="2000" spc="237" dirty="0"/>
              <a:t>alerts</a:t>
            </a:r>
            <a:r>
              <a:rPr lang="en-US" sz="2000" spc="-180" dirty="0"/>
              <a:t> </a:t>
            </a:r>
            <a:r>
              <a:rPr lang="en-US" sz="2000" spc="169" dirty="0"/>
              <a:t>and</a:t>
            </a:r>
            <a:r>
              <a:rPr lang="en-US" sz="2000" spc="-180" dirty="0"/>
              <a:t> </a:t>
            </a:r>
            <a:r>
              <a:rPr lang="en-US" sz="2000" spc="147" dirty="0"/>
              <a:t>warnings</a:t>
            </a:r>
            <a:r>
              <a:rPr lang="en-US" sz="2000" spc="-180" dirty="0"/>
              <a:t> </a:t>
            </a:r>
            <a:r>
              <a:rPr lang="en-US" sz="2000" spc="173" dirty="0"/>
              <a:t>with</a:t>
            </a:r>
            <a:r>
              <a:rPr lang="en-US" sz="2000" spc="-180" dirty="0"/>
              <a:t> </a:t>
            </a:r>
            <a:r>
              <a:rPr lang="en-US" sz="2000" spc="133" dirty="0"/>
              <a:t>trusted, reliable sources:</a:t>
            </a:r>
            <a:r>
              <a:rPr lang="en-US" sz="2000" spc="305" baseline="-3546" dirty="0"/>
              <a:t> </a:t>
            </a:r>
            <a:r>
              <a:rPr lang="en-US" sz="2000" spc="253" dirty="0">
                <a:solidFill>
                  <a:srgbClr val="EF534F"/>
                </a:solidFill>
                <a:hlinkClick r:id="rId5"/>
              </a:rPr>
              <a:t>MET</a:t>
            </a:r>
            <a:r>
              <a:rPr lang="en-US" sz="2000" spc="-130" dirty="0">
                <a:solidFill>
                  <a:srgbClr val="EF534F"/>
                </a:solidFill>
                <a:hlinkClick r:id="rId5"/>
              </a:rPr>
              <a:t> </a:t>
            </a:r>
            <a:r>
              <a:rPr lang="en-US" sz="2000" spc="113" dirty="0">
                <a:solidFill>
                  <a:srgbClr val="EF534F"/>
                </a:solidFill>
                <a:hlinkClick r:id="rId5"/>
              </a:rPr>
              <a:t>Office;</a:t>
            </a:r>
            <a:r>
              <a:rPr lang="en-US" sz="2000" spc="-127" dirty="0">
                <a:solidFill>
                  <a:srgbClr val="EF534F"/>
                </a:solidFill>
                <a:hlinkClick r:id="rId5"/>
              </a:rPr>
              <a:t> </a:t>
            </a:r>
            <a:r>
              <a:rPr lang="en-US" sz="2000" spc="177" dirty="0">
                <a:solidFill>
                  <a:srgbClr val="EF534F"/>
                </a:solidFill>
                <a:hlinkClick r:id="rId6"/>
              </a:rPr>
              <a:t>Flood</a:t>
            </a:r>
            <a:r>
              <a:rPr lang="en-US" sz="2000" spc="-127" dirty="0">
                <a:solidFill>
                  <a:srgbClr val="EF534F"/>
                </a:solidFill>
                <a:hlinkClick r:id="rId6"/>
              </a:rPr>
              <a:t> </a:t>
            </a:r>
            <a:r>
              <a:rPr lang="en-US" sz="2000" spc="187" dirty="0">
                <a:solidFill>
                  <a:srgbClr val="EF534F"/>
                </a:solidFill>
                <a:hlinkClick r:id="rId6"/>
              </a:rPr>
              <a:t>Watch</a:t>
            </a:r>
            <a:r>
              <a:rPr lang="en-US" sz="2000" spc="-127" dirty="0">
                <a:solidFill>
                  <a:srgbClr val="EF534F"/>
                </a:solidFill>
                <a:hlinkClick r:id="rId6"/>
              </a:rPr>
              <a:t> </a:t>
            </a:r>
            <a:r>
              <a:rPr lang="en-US" sz="2000" spc="80" dirty="0">
                <a:solidFill>
                  <a:srgbClr val="EF534F"/>
                </a:solidFill>
                <a:hlinkClick r:id="rId6"/>
              </a:rPr>
              <a:t>Service</a:t>
            </a:r>
            <a:r>
              <a:rPr lang="en-US" sz="2000" spc="80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en-US" sz="2000" spc="143" dirty="0">
                <a:solidFill>
                  <a:srgbClr val="EF534F"/>
                </a:solidFill>
                <a:hlinkClick r:id="rId7"/>
              </a:rPr>
              <a:t>PREPARE</a:t>
            </a:r>
            <a:r>
              <a:rPr lang="en-US" sz="2000" spc="-130" dirty="0">
                <a:solidFill>
                  <a:srgbClr val="EF534F"/>
                </a:solidFill>
                <a:hlinkClick r:id="rId7"/>
              </a:rPr>
              <a:t> </a:t>
            </a:r>
            <a:r>
              <a:rPr lang="en-US" sz="2000" spc="160" dirty="0">
                <a:solidFill>
                  <a:srgbClr val="EF534F"/>
                </a:solidFill>
                <a:hlinkClick r:id="rId7"/>
              </a:rPr>
              <a:t>-</a:t>
            </a:r>
            <a:r>
              <a:rPr lang="en-US" sz="2000" spc="-130" dirty="0">
                <a:solidFill>
                  <a:srgbClr val="EF534F"/>
                </a:solidFill>
                <a:hlinkClick r:id="rId7"/>
              </a:rPr>
              <a:t> </a:t>
            </a:r>
            <a:r>
              <a:rPr lang="en-US" sz="2000" spc="177" dirty="0">
                <a:solidFill>
                  <a:srgbClr val="EF534F"/>
                </a:solidFill>
                <a:hlinkClick r:id="rId7"/>
              </a:rPr>
              <a:t>alerts</a:t>
            </a:r>
            <a:r>
              <a:rPr lang="en-US" sz="2000" spc="-130" dirty="0">
                <a:solidFill>
                  <a:srgbClr val="EF534F"/>
                </a:solidFill>
                <a:hlinkClick r:id="rId7"/>
              </a:rPr>
              <a:t> </a:t>
            </a:r>
            <a:r>
              <a:rPr lang="en-US" sz="2000" spc="127" dirty="0">
                <a:solidFill>
                  <a:srgbClr val="EF534F"/>
                </a:solidFill>
                <a:hlinkClick r:id="rId7"/>
              </a:rPr>
              <a:t>and</a:t>
            </a:r>
            <a:r>
              <a:rPr lang="en-US" sz="2000" spc="-127" dirty="0">
                <a:solidFill>
                  <a:srgbClr val="EF534F"/>
                </a:solidFill>
                <a:hlinkClick r:id="rId7"/>
              </a:rPr>
              <a:t> </a:t>
            </a:r>
            <a:r>
              <a:rPr lang="en-US" sz="2000" spc="83" dirty="0">
                <a:solidFill>
                  <a:srgbClr val="EF534F"/>
                </a:solidFill>
                <a:hlinkClick r:id="rId7"/>
              </a:rPr>
              <a:t>warnings.</a:t>
            </a:r>
            <a:br>
              <a:rPr lang="en-US" sz="2000" spc="83" dirty="0">
                <a:solidFill>
                  <a:srgbClr val="EF534F"/>
                </a:solidFill>
              </a:rPr>
            </a:br>
            <a:br>
              <a:rPr lang="en-GB" sz="1867" dirty="0"/>
            </a:br>
            <a:endParaRPr sz="1867" dirty="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4349" y="1590889"/>
            <a:ext cx="127000" cy="127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44349" y="2390841"/>
            <a:ext cx="127000" cy="1270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075941" y="1333317"/>
            <a:ext cx="8882379" cy="5988926"/>
          </a:xfrm>
          <a:prstGeom prst="rect">
            <a:avLst/>
          </a:prstGeom>
        </p:spPr>
        <p:txBody>
          <a:bodyPr vert="horz" wrap="square" lIns="0" tIns="206163" rIns="0" bIns="0" rtlCol="0">
            <a:spAutoFit/>
          </a:bodyPr>
          <a:lstStyle/>
          <a:p>
            <a:pPr marL="16934" marR="11854" defTabSz="609630">
              <a:lnSpc>
                <a:spcPct val="103400"/>
              </a:lnSpc>
              <a:spcBef>
                <a:spcPts val="1933"/>
              </a:spcBef>
            </a:pPr>
            <a:endParaRPr lang="en-GB" sz="3133" kern="0" spc="18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6934" marR="11854" defTabSz="609630">
              <a:lnSpc>
                <a:spcPct val="103400"/>
              </a:lnSpc>
              <a:spcBef>
                <a:spcPts val="1933"/>
              </a:spcBef>
            </a:pPr>
            <a:r>
              <a:rPr sz="2000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Education</a:t>
            </a:r>
            <a:r>
              <a:rPr sz="20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203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stay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60" dirty="0">
                <a:solidFill>
                  <a:sysClr val="windowText" lastClr="000000"/>
                </a:solidFill>
                <a:latin typeface="Tahoma"/>
                <a:cs typeface="Tahoma"/>
              </a:rPr>
              <a:t>informed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20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03" dirty="0">
                <a:solidFill>
                  <a:sysClr val="windowText" lastClr="000000"/>
                </a:solidFill>
                <a:latin typeface="Tahoma"/>
                <a:cs typeface="Tahoma"/>
              </a:rPr>
              <a:t>up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260" dirty="0">
                <a:solidFill>
                  <a:sysClr val="windowText" lastClr="000000"/>
                </a:solidFill>
                <a:latin typeface="Tahoma"/>
                <a:cs typeface="Tahoma"/>
              </a:rPr>
              <a:t>to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93" dirty="0">
                <a:solidFill>
                  <a:sysClr val="windowText" lastClr="000000"/>
                </a:solidFill>
                <a:latin typeface="Tahoma"/>
                <a:cs typeface="Tahoma"/>
              </a:rPr>
              <a:t>date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60" dirty="0">
                <a:solidFill>
                  <a:sysClr val="windowText" lastClr="000000"/>
                </a:solidFill>
                <a:latin typeface="Tahoma"/>
                <a:cs typeface="Tahoma"/>
              </a:rPr>
              <a:t>with</a:t>
            </a:r>
            <a:r>
              <a:rPr lang="en-GB" sz="2000" kern="0" spc="160" dirty="0">
                <a:solidFill>
                  <a:sysClr val="windowText" lastClr="000000"/>
                </a:solidFill>
                <a:latin typeface="Tahoma"/>
                <a:cs typeface="Tahoma"/>
              </a:rPr>
              <a:t> the PREPARE website:</a:t>
            </a:r>
            <a:r>
              <a:rPr lang="en-GB" sz="2000" kern="0" spc="310" baseline="-8274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lang="en-GB" sz="2000" kern="0" spc="87" dirty="0">
                <a:solidFill>
                  <a:srgbClr val="EF534F"/>
                </a:solidFill>
                <a:latin typeface="Tahoma"/>
                <a:cs typeface="Tahoma"/>
                <a:hlinkClick r:id="rId9"/>
              </a:rPr>
              <a:t>https://prepare.campaign.gov.uk/</a:t>
            </a:r>
            <a:endParaRPr lang="en-GB" sz="2000" kern="0" spc="205" baseline="-8274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6934" marR="11854" defTabSz="609630">
              <a:lnSpc>
                <a:spcPct val="103400"/>
              </a:lnSpc>
              <a:spcBef>
                <a:spcPts val="1933"/>
              </a:spcBef>
            </a:pPr>
            <a:r>
              <a:rPr sz="2000" kern="0" spc="190" dirty="0">
                <a:solidFill>
                  <a:sysClr val="windowText" lastClr="000000"/>
                </a:solidFill>
                <a:latin typeface="Tahoma"/>
                <a:cs typeface="Tahoma"/>
              </a:rPr>
              <a:t>Learn</a:t>
            </a:r>
            <a:r>
              <a:rPr sz="20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basic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first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50" dirty="0">
                <a:solidFill>
                  <a:sysClr val="windowText" lastClr="000000"/>
                </a:solidFill>
                <a:latin typeface="Tahoma"/>
                <a:cs typeface="Tahoma"/>
              </a:rPr>
              <a:t>aid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-687" dirty="0">
                <a:solidFill>
                  <a:sysClr val="windowText" lastClr="000000"/>
                </a:solidFill>
                <a:latin typeface="Tahoma"/>
                <a:cs typeface="Tahoma"/>
              </a:rPr>
              <a:t>—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220" dirty="0">
                <a:solidFill>
                  <a:sysClr val="windowText" lastClr="000000"/>
                </a:solidFill>
                <a:latin typeface="Tahoma"/>
                <a:cs typeface="Tahoma"/>
              </a:rPr>
              <a:t>free</a:t>
            </a:r>
            <a:r>
              <a:rPr sz="20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000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workshops</a:t>
            </a:r>
            <a:r>
              <a:rPr lang="en-GB" sz="2000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 available online and Adult Learning.</a:t>
            </a:r>
          </a:p>
          <a:p>
            <a:pPr marL="16934" marR="11854" defTabSz="609630">
              <a:lnSpc>
                <a:spcPct val="103400"/>
              </a:lnSpc>
              <a:spcBef>
                <a:spcPts val="1933"/>
              </a:spcBef>
            </a:pPr>
            <a:endParaRPr lang="en-GB" sz="200" kern="0" spc="136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lang="en-US" sz="2000" spc="200" dirty="0">
                <a:latin typeface="Tahoma"/>
                <a:cs typeface="Tahoma"/>
              </a:rPr>
              <a:t>Register</a:t>
            </a:r>
            <a:r>
              <a:rPr lang="en-US" sz="2000" spc="-265" dirty="0">
                <a:latin typeface="Tahoma"/>
                <a:cs typeface="Tahoma"/>
              </a:rPr>
              <a:t> </a:t>
            </a:r>
            <a:r>
              <a:rPr lang="en-US" sz="2000" spc="409" dirty="0">
                <a:latin typeface="Tahoma"/>
                <a:cs typeface="Tahoma"/>
              </a:rPr>
              <a:t>for</a:t>
            </a:r>
            <a:r>
              <a:rPr lang="en-US" sz="2000" spc="-265" dirty="0">
                <a:latin typeface="Tahoma"/>
                <a:cs typeface="Tahoma"/>
              </a:rPr>
              <a:t> </a:t>
            </a:r>
            <a:r>
              <a:rPr lang="en-US" sz="2000" spc="310" dirty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lang="en-US" sz="2000" spc="-2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en-US" sz="2000" spc="340" dirty="0">
                <a:solidFill>
                  <a:srgbClr val="FF0000"/>
                </a:solidFill>
                <a:latin typeface="Tahoma"/>
                <a:cs typeface="Tahoma"/>
              </a:rPr>
              <a:t>Priority</a:t>
            </a:r>
            <a:r>
              <a:rPr lang="en-US" sz="2000" spc="-26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en-US" sz="2000" spc="270" dirty="0">
                <a:solidFill>
                  <a:srgbClr val="FF0000"/>
                </a:solidFill>
                <a:latin typeface="Tahoma"/>
                <a:cs typeface="Tahoma"/>
              </a:rPr>
              <a:t>Services</a:t>
            </a:r>
            <a:r>
              <a:rPr lang="en-US" sz="2000" spc="-26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en-US" sz="2000" spc="190" dirty="0">
                <a:solidFill>
                  <a:srgbClr val="FF0000"/>
                </a:solidFill>
                <a:latin typeface="Tahoma"/>
                <a:cs typeface="Tahoma"/>
              </a:rPr>
              <a:t>Register </a:t>
            </a:r>
            <a:r>
              <a:rPr lang="en-US" sz="2000" spc="90" dirty="0">
                <a:latin typeface="Tahoma"/>
                <a:cs typeface="Tahoma"/>
              </a:rPr>
              <a:t>(PSR)</a:t>
            </a:r>
            <a:r>
              <a:rPr lang="en-US" sz="2000" spc="-270" dirty="0">
                <a:latin typeface="Tahoma"/>
                <a:cs typeface="Tahoma"/>
              </a:rPr>
              <a:t> </a:t>
            </a:r>
            <a:r>
              <a:rPr lang="en-US" sz="2000" spc="360" dirty="0">
                <a:latin typeface="Tahoma"/>
                <a:cs typeface="Tahoma"/>
              </a:rPr>
              <a:t>if</a:t>
            </a:r>
            <a:r>
              <a:rPr lang="en-US" sz="2000" spc="-265" dirty="0">
                <a:latin typeface="Tahoma"/>
                <a:cs typeface="Tahoma"/>
              </a:rPr>
              <a:t> </a:t>
            </a:r>
            <a:r>
              <a:rPr lang="en-US" sz="2000" spc="325" dirty="0">
                <a:latin typeface="Tahoma"/>
                <a:cs typeface="Tahoma"/>
              </a:rPr>
              <a:t>you</a:t>
            </a:r>
            <a:r>
              <a:rPr lang="en-US" sz="2000" spc="-265" dirty="0">
                <a:latin typeface="Tahoma"/>
                <a:cs typeface="Tahoma"/>
              </a:rPr>
              <a:t> </a:t>
            </a:r>
            <a:r>
              <a:rPr lang="en-US" sz="2000" spc="200" dirty="0">
                <a:latin typeface="Tahoma"/>
                <a:cs typeface="Tahoma"/>
              </a:rPr>
              <a:t>need</a:t>
            </a:r>
            <a:r>
              <a:rPr lang="en-US" sz="2000" spc="-270" dirty="0">
                <a:latin typeface="Tahoma"/>
                <a:cs typeface="Tahoma"/>
              </a:rPr>
              <a:t> </a:t>
            </a:r>
            <a:r>
              <a:rPr lang="en-US" sz="2000" spc="340" dirty="0">
                <a:latin typeface="Tahoma"/>
                <a:cs typeface="Tahoma"/>
              </a:rPr>
              <a:t>extra</a:t>
            </a:r>
            <a:r>
              <a:rPr lang="en-US" sz="2000" spc="-265" dirty="0">
                <a:latin typeface="Tahoma"/>
                <a:cs typeface="Tahoma"/>
              </a:rPr>
              <a:t> </a:t>
            </a:r>
            <a:r>
              <a:rPr lang="en-US" sz="2000" spc="265" dirty="0">
                <a:latin typeface="Tahoma"/>
                <a:cs typeface="Tahoma"/>
              </a:rPr>
              <a:t>support</a:t>
            </a:r>
            <a:r>
              <a:rPr lang="en-US" sz="2000" spc="-265" dirty="0">
                <a:latin typeface="Tahoma"/>
                <a:cs typeface="Tahoma"/>
              </a:rPr>
              <a:t> </a:t>
            </a:r>
            <a:r>
              <a:rPr lang="en-US" sz="2000" spc="260" dirty="0">
                <a:latin typeface="Tahoma"/>
                <a:cs typeface="Tahoma"/>
              </a:rPr>
              <a:t>with</a:t>
            </a:r>
            <a:r>
              <a:rPr lang="en-US" sz="2000" spc="-270" dirty="0">
                <a:latin typeface="Tahoma"/>
                <a:cs typeface="Tahoma"/>
              </a:rPr>
              <a:t> </a:t>
            </a:r>
            <a:r>
              <a:rPr lang="en-US" sz="2000" spc="65" dirty="0">
                <a:latin typeface="Tahoma"/>
                <a:cs typeface="Tahoma"/>
              </a:rPr>
              <a:t>gas, </a:t>
            </a:r>
            <a:r>
              <a:rPr lang="en-US" sz="2000" spc="120" dirty="0">
                <a:latin typeface="Tahoma"/>
                <a:cs typeface="Tahoma"/>
              </a:rPr>
              <a:t>water,</a:t>
            </a:r>
            <a:r>
              <a:rPr lang="en-US" sz="2000" spc="-275" dirty="0">
                <a:latin typeface="Tahoma"/>
                <a:cs typeface="Tahoma"/>
              </a:rPr>
              <a:t> </a:t>
            </a:r>
            <a:r>
              <a:rPr lang="en-US" sz="2000" spc="360" dirty="0">
                <a:latin typeface="Tahoma"/>
                <a:cs typeface="Tahoma"/>
              </a:rPr>
              <a:t>or</a:t>
            </a:r>
            <a:r>
              <a:rPr lang="en-US" sz="2000" spc="-270" dirty="0">
                <a:latin typeface="Tahoma"/>
                <a:cs typeface="Tahoma"/>
              </a:rPr>
              <a:t> </a:t>
            </a:r>
            <a:r>
              <a:rPr lang="en-US" sz="2000" spc="245" dirty="0">
                <a:latin typeface="Tahoma"/>
                <a:cs typeface="Tahoma"/>
              </a:rPr>
              <a:t>energy</a:t>
            </a:r>
            <a:r>
              <a:rPr lang="en-US" sz="2000" spc="-275" dirty="0">
                <a:latin typeface="Tahoma"/>
                <a:cs typeface="Tahoma"/>
              </a:rPr>
              <a:t> </a:t>
            </a:r>
            <a:r>
              <a:rPr lang="en-US" sz="2000" spc="140" dirty="0">
                <a:latin typeface="Tahoma"/>
                <a:cs typeface="Tahoma"/>
              </a:rPr>
              <a:t>supplies,</a:t>
            </a:r>
            <a:r>
              <a:rPr lang="en-US" sz="2000" spc="-270" dirty="0">
                <a:latin typeface="Tahoma"/>
                <a:cs typeface="Tahoma"/>
              </a:rPr>
              <a:t> </a:t>
            </a:r>
            <a:r>
              <a:rPr lang="en-US" sz="2000" spc="254" dirty="0">
                <a:latin typeface="Tahoma"/>
                <a:cs typeface="Tahoma"/>
              </a:rPr>
              <a:t>and</a:t>
            </a:r>
            <a:r>
              <a:rPr lang="en-US" sz="2000" spc="-270" dirty="0">
                <a:latin typeface="Tahoma"/>
                <a:cs typeface="Tahoma"/>
              </a:rPr>
              <a:t> </a:t>
            </a:r>
            <a:r>
              <a:rPr lang="en-US" sz="2000" spc="345" dirty="0">
                <a:latin typeface="Tahoma"/>
                <a:cs typeface="Tahoma"/>
              </a:rPr>
              <a:t>your</a:t>
            </a:r>
            <a:r>
              <a:rPr lang="en-US" sz="2000" spc="-275" dirty="0">
                <a:latin typeface="Tahoma"/>
                <a:cs typeface="Tahoma"/>
              </a:rPr>
              <a:t> </a:t>
            </a:r>
            <a:r>
              <a:rPr lang="en-US" sz="2000" spc="215" dirty="0">
                <a:latin typeface="Tahoma"/>
                <a:cs typeface="Tahoma"/>
              </a:rPr>
              <a:t>household as a vulnerable resident</a:t>
            </a:r>
            <a:r>
              <a:rPr lang="en-US" sz="2000" spc="270" baseline="-3546" dirty="0">
                <a:latin typeface="Tahoma"/>
                <a:cs typeface="Tahoma"/>
              </a:rPr>
              <a:t>.</a:t>
            </a:r>
            <a:r>
              <a:rPr lang="en-US" sz="2000" spc="757" baseline="-3546" dirty="0">
                <a:latin typeface="Tahoma"/>
                <a:cs typeface="Tahoma"/>
              </a:rPr>
              <a:t> </a:t>
            </a:r>
            <a:r>
              <a:rPr lang="en-US" sz="2000" spc="120" dirty="0">
                <a:solidFill>
                  <a:srgbClr val="EF534F"/>
                </a:solidFill>
                <a:latin typeface="Tahoma"/>
                <a:cs typeface="Tahoma"/>
                <a:hlinkClick r:id="rId10"/>
              </a:rPr>
              <a:t>PSR</a:t>
            </a:r>
            <a:r>
              <a:rPr lang="en-US" sz="2000" spc="-200" dirty="0">
                <a:solidFill>
                  <a:srgbClr val="EF534F"/>
                </a:solidFill>
                <a:latin typeface="Tahoma"/>
                <a:cs typeface="Tahoma"/>
                <a:hlinkClick r:id="rId10"/>
              </a:rPr>
              <a:t> </a:t>
            </a:r>
            <a:r>
              <a:rPr lang="en-US" sz="2000" spc="75" dirty="0">
                <a:solidFill>
                  <a:srgbClr val="EF534F"/>
                </a:solidFill>
                <a:latin typeface="Tahoma"/>
                <a:cs typeface="Tahoma"/>
                <a:hlinkClick r:id="rId10"/>
              </a:rPr>
              <a:t>website:</a:t>
            </a:r>
            <a:r>
              <a:rPr lang="en-US" sz="2000" spc="-200" dirty="0">
                <a:solidFill>
                  <a:srgbClr val="EF534F"/>
                </a:solidFill>
                <a:latin typeface="Tahoma"/>
                <a:cs typeface="Tahoma"/>
                <a:hlinkClick r:id="rId10"/>
              </a:rPr>
              <a:t> </a:t>
            </a:r>
            <a:r>
              <a:rPr lang="en-US" sz="2000" spc="80" dirty="0">
                <a:solidFill>
                  <a:srgbClr val="EF534F"/>
                </a:solidFill>
                <a:latin typeface="Tahoma"/>
                <a:cs typeface="Tahoma"/>
                <a:hlinkClick r:id="rId10"/>
              </a:rPr>
              <a:t>thepsr.co.uk </a:t>
            </a:r>
            <a:endParaRPr lang="en-US" sz="2000" spc="80" dirty="0">
              <a:solidFill>
                <a:srgbClr val="EF534F"/>
              </a:solidFill>
              <a:latin typeface="Tahoma"/>
              <a:cs typeface="Tahoma"/>
            </a:endParaRPr>
          </a:p>
          <a:p>
            <a:pPr marL="12700" marR="5080">
              <a:lnSpc>
                <a:spcPct val="116599"/>
              </a:lnSpc>
              <a:spcBef>
                <a:spcPts val="95"/>
              </a:spcBef>
            </a:pPr>
            <a:endParaRPr lang="en-US" sz="1200" spc="80" dirty="0">
              <a:solidFill>
                <a:srgbClr val="EF534F"/>
              </a:solidFill>
              <a:latin typeface="Tahoma"/>
              <a:cs typeface="Tahoma"/>
            </a:endParaRPr>
          </a:p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lang="en-US" sz="2000" spc="265" dirty="0">
                <a:latin typeface="Tahoma"/>
                <a:cs typeface="Tahoma"/>
              </a:rPr>
              <a:t>Understand</a:t>
            </a:r>
            <a:r>
              <a:rPr lang="en-US" sz="2000" spc="-254" dirty="0">
                <a:latin typeface="Tahoma"/>
                <a:cs typeface="Tahoma"/>
              </a:rPr>
              <a:t> </a:t>
            </a:r>
            <a:r>
              <a:rPr lang="en-US" sz="2000" spc="350" dirty="0">
                <a:latin typeface="Tahoma"/>
                <a:cs typeface="Tahoma"/>
              </a:rPr>
              <a:t>local</a:t>
            </a:r>
            <a:r>
              <a:rPr lang="en-US" sz="2000" spc="-254" dirty="0">
                <a:latin typeface="Tahoma"/>
                <a:cs typeface="Tahoma"/>
              </a:rPr>
              <a:t> </a:t>
            </a:r>
            <a:r>
              <a:rPr lang="en-US" sz="2000" spc="130" dirty="0">
                <a:latin typeface="Tahoma"/>
                <a:cs typeface="Tahoma"/>
              </a:rPr>
              <a:t>risks at the </a:t>
            </a:r>
            <a:r>
              <a:rPr lang="en-US" sz="2000" spc="175" dirty="0">
                <a:solidFill>
                  <a:schemeClr val="tx1"/>
                </a:solidFill>
                <a:latin typeface="Tahoma"/>
                <a:cs typeface="Tahoma"/>
              </a:rPr>
              <a:t>Cheshire</a:t>
            </a:r>
            <a:r>
              <a:rPr lang="en-US" sz="2000" spc="-18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en-US" sz="2000" spc="145" dirty="0">
                <a:solidFill>
                  <a:schemeClr val="tx1"/>
                </a:solidFill>
                <a:latin typeface="Tahoma"/>
                <a:cs typeface="Tahoma"/>
              </a:rPr>
              <a:t>Resilience</a:t>
            </a:r>
            <a:r>
              <a:rPr lang="en-US" sz="2000" spc="-18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en-US" sz="2000" spc="105" dirty="0">
                <a:solidFill>
                  <a:schemeClr val="tx1"/>
                </a:solidFill>
                <a:latin typeface="Tahoma"/>
                <a:cs typeface="Tahoma"/>
              </a:rPr>
              <a:t>Forum and HBC emergency Planning team:</a:t>
            </a:r>
            <a:r>
              <a:rPr lang="en-US" sz="2000" spc="-18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lang="en-US" sz="2000" spc="165" dirty="0">
                <a:solidFill>
                  <a:srgbClr val="EF534F"/>
                </a:solidFill>
                <a:latin typeface="Tahoma"/>
                <a:cs typeface="Tahoma"/>
                <a:hlinkClick r:id="rId11"/>
              </a:rPr>
              <a:t>https://cheshireresilience.org.uk/</a:t>
            </a:r>
            <a:r>
              <a:rPr lang="en-US" sz="2000" spc="165" dirty="0">
                <a:solidFill>
                  <a:srgbClr val="EF534F"/>
                </a:solidFill>
                <a:latin typeface="Tahoma"/>
                <a:cs typeface="Tahoma"/>
              </a:rPr>
              <a:t> </a:t>
            </a:r>
            <a:endParaRPr lang="en-US" sz="2000" dirty="0">
              <a:latin typeface="Tahoma"/>
              <a:cs typeface="Tahoma"/>
            </a:endParaRPr>
          </a:p>
          <a:p>
            <a:pPr marL="16934" marR="11854" defTabSz="609630">
              <a:lnSpc>
                <a:spcPct val="103400"/>
              </a:lnSpc>
              <a:spcBef>
                <a:spcPts val="1933"/>
              </a:spcBef>
            </a:pPr>
            <a:endParaRPr lang="en-US" sz="1867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16934" marR="11854" defTabSz="609630">
              <a:lnSpc>
                <a:spcPct val="103400"/>
              </a:lnSpc>
              <a:spcBef>
                <a:spcPts val="1933"/>
              </a:spcBef>
            </a:pPr>
            <a:endParaRPr sz="1867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44349" y="3302000"/>
            <a:ext cx="127000" cy="127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17589A-6939-6673-1DC5-D6484E810F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0" y="4200728"/>
            <a:ext cx="2714398" cy="1879600"/>
          </a:xfrm>
          <a:prstGeom prst="rect">
            <a:avLst/>
          </a:prstGeom>
        </p:spPr>
      </p:pic>
      <p:pic>
        <p:nvPicPr>
          <p:cNvPr id="12" name="object 9">
            <a:extLst>
              <a:ext uri="{FF2B5EF4-FFF2-40B4-BE49-F238E27FC236}">
                <a16:creationId xmlns:a16="http://schemas.microsoft.com/office/drawing/2014/main" id="{06AF93BD-E7D6-DF61-E938-BF55D60DA8A3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42739" y="4568760"/>
            <a:ext cx="127000" cy="127000"/>
          </a:xfrm>
          <a:prstGeom prst="rect">
            <a:avLst/>
          </a:prstGeom>
        </p:spPr>
      </p:pic>
      <p:pic>
        <p:nvPicPr>
          <p:cNvPr id="14" name="object 9">
            <a:extLst>
              <a:ext uri="{FF2B5EF4-FFF2-40B4-BE49-F238E27FC236}">
                <a16:creationId xmlns:a16="http://schemas.microsoft.com/office/drawing/2014/main" id="{E6D51395-2D53-FEC8-E497-D7D3A25BF6AE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42739" y="5479919"/>
            <a:ext cx="127000" cy="12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-1768510" y="2429008"/>
            <a:ext cx="6460281" cy="27951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2139634" marR="3387" algn="ctr" rtl="0">
              <a:lnSpc>
                <a:spcPct val="90000"/>
              </a:lnSpc>
              <a:spcBef>
                <a:spcPct val="0"/>
              </a:spcBef>
            </a:pPr>
            <a:r>
              <a:rPr lang="en-US" sz="5600" kern="1200" spc="-20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sz="5600" kern="1200" spc="-36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600" kern="1200" spc="36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en-US" sz="5600" kern="1200" spc="-36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600" kern="1200" spc="24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</a:t>
            </a:r>
            <a:r>
              <a:rPr lang="en-US" sz="5600" kern="1200" spc="9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5600" kern="1200" spc="24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</a:t>
            </a:r>
            <a:r>
              <a:rPr lang="en-US" sz="5600" kern="1200" spc="13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sz="5600" kern="1200" spc="-12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sz="5600" kern="1200" spc="24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5600" kern="1200" spc="18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600" kern="1200" spc="35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what’s</a:t>
            </a:r>
            <a:r>
              <a:rPr lang="en-US" sz="5600" kern="1200" spc="-36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600" kern="1200" spc="47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  <a:r>
              <a:rPr lang="en-US" sz="5600" kern="1200" spc="-36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600" kern="1200" spc="339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plan?</a:t>
            </a:r>
            <a:endParaRPr lang="en-US" sz="56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5751" y="1774028"/>
            <a:ext cx="5708649" cy="32799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3429001"/>
            <a:ext cx="2343149" cy="21843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56423" y="795263"/>
            <a:ext cx="2084070" cy="2135692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467" marR="3387" indent="-423" algn="ctr">
              <a:lnSpc>
                <a:spcPct val="116799"/>
              </a:lnSpc>
              <a:spcBef>
                <a:spcPts val="63"/>
              </a:spcBef>
            </a:pPr>
            <a:r>
              <a:rPr spc="163" dirty="0">
                <a:solidFill>
                  <a:schemeClr val="tx2"/>
                </a:solidFill>
              </a:rPr>
              <a:t>Make</a:t>
            </a:r>
            <a:r>
              <a:rPr spc="-177" dirty="0">
                <a:solidFill>
                  <a:schemeClr val="tx2"/>
                </a:solidFill>
              </a:rPr>
              <a:t> </a:t>
            </a:r>
            <a:r>
              <a:rPr spc="173" dirty="0">
                <a:solidFill>
                  <a:schemeClr val="tx2"/>
                </a:solidFill>
              </a:rPr>
              <a:t>a </a:t>
            </a:r>
            <a:r>
              <a:rPr spc="140" dirty="0">
                <a:solidFill>
                  <a:schemeClr val="tx2"/>
                </a:solidFill>
              </a:rPr>
              <a:t>Household </a:t>
            </a:r>
            <a:r>
              <a:rPr spc="143" dirty="0">
                <a:solidFill>
                  <a:schemeClr val="tx2"/>
                </a:solidFill>
              </a:rPr>
              <a:t>Emergency </a:t>
            </a:r>
            <a:r>
              <a:rPr spc="200" dirty="0">
                <a:solidFill>
                  <a:schemeClr val="tx2"/>
                </a:solidFill>
              </a:rPr>
              <a:t>Plan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4387" y="1177925"/>
            <a:ext cx="133350" cy="1333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718487" y="791519"/>
            <a:ext cx="7768167" cy="5985014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467" marR="3387" algn="just" defTabSz="609630">
              <a:lnSpc>
                <a:spcPct val="115999"/>
              </a:lnSpc>
              <a:spcBef>
                <a:spcPts val="63"/>
              </a:spcBef>
            </a:pPr>
            <a:r>
              <a:rPr sz="2600" kern="0" spc="237" dirty="0">
                <a:solidFill>
                  <a:sysClr val="windowText" lastClr="000000"/>
                </a:solidFill>
                <a:latin typeface="Tahoma"/>
                <a:cs typeface="Tahoma"/>
              </a:rPr>
              <a:t>Plan</a:t>
            </a:r>
            <a:r>
              <a:rPr sz="26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escape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90" dirty="0">
                <a:solidFill>
                  <a:sysClr val="windowText" lastClr="000000"/>
                </a:solidFill>
                <a:latin typeface="Tahoma"/>
                <a:cs typeface="Tahoma"/>
              </a:rPr>
              <a:t>routes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40" dirty="0">
                <a:solidFill>
                  <a:sysClr val="windowText" lastClr="000000"/>
                </a:solidFill>
                <a:latin typeface="Tahoma"/>
                <a:cs typeface="Tahoma"/>
              </a:rPr>
              <a:t>meeting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00" dirty="0">
                <a:solidFill>
                  <a:sysClr val="windowText" lastClr="000000"/>
                </a:solidFill>
                <a:latin typeface="Tahoma"/>
                <a:cs typeface="Tahoma"/>
              </a:rPr>
              <a:t>points. </a:t>
            </a:r>
            <a:r>
              <a:rPr sz="2600" kern="0" spc="200" dirty="0">
                <a:solidFill>
                  <a:sysClr val="windowText" lastClr="000000"/>
                </a:solidFill>
                <a:latin typeface="Tahoma"/>
                <a:cs typeface="Tahoma"/>
              </a:rPr>
              <a:t>Write</a:t>
            </a:r>
            <a:r>
              <a:rPr sz="26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down</a:t>
            </a:r>
            <a:r>
              <a:rPr sz="26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93" dirty="0">
                <a:solidFill>
                  <a:sysClr val="windowText" lastClr="000000"/>
                </a:solidFill>
                <a:latin typeface="Tahoma"/>
                <a:cs typeface="Tahoma"/>
              </a:rPr>
              <a:t>important</a:t>
            </a:r>
            <a:r>
              <a:rPr sz="26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numbers</a:t>
            </a:r>
            <a:r>
              <a:rPr sz="26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83" dirty="0">
                <a:solidFill>
                  <a:sysClr val="windowText" lastClr="000000"/>
                </a:solidFill>
                <a:latin typeface="Tahoma"/>
                <a:cs typeface="Tahoma"/>
              </a:rPr>
              <a:t>(family, </a:t>
            </a:r>
            <a:r>
              <a:rPr sz="2600" kern="0" spc="110" dirty="0">
                <a:solidFill>
                  <a:sysClr val="windowText" lastClr="000000"/>
                </a:solidFill>
                <a:latin typeface="Tahoma"/>
                <a:cs typeface="Tahoma"/>
              </a:rPr>
              <a:t>doctor,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insurance,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emergency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80" dirty="0">
                <a:solidFill>
                  <a:sysClr val="windowText" lastClr="000000"/>
                </a:solidFill>
                <a:latin typeface="Tahoma"/>
                <a:cs typeface="Tahoma"/>
              </a:rPr>
              <a:t>lines).</a:t>
            </a:r>
            <a:endParaRPr sz="2600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533427" defTabSz="609630">
              <a:lnSpc>
                <a:spcPts val="4500"/>
              </a:lnSpc>
              <a:spcBef>
                <a:spcPts val="253"/>
              </a:spcBef>
            </a:pPr>
            <a:r>
              <a:rPr sz="2600" kern="0" spc="183" dirty="0">
                <a:solidFill>
                  <a:sysClr val="windowText" lastClr="000000"/>
                </a:solidFill>
                <a:latin typeface="Tahoma"/>
                <a:cs typeface="Tahoma"/>
              </a:rPr>
              <a:t>Talk</a:t>
            </a:r>
            <a:r>
              <a:rPr sz="26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270" dirty="0">
                <a:solidFill>
                  <a:sysClr val="windowText" lastClr="000000"/>
                </a:solidFill>
                <a:latin typeface="Tahoma"/>
                <a:cs typeface="Tahoma"/>
              </a:rPr>
              <a:t>to</a:t>
            </a:r>
            <a:r>
              <a:rPr sz="26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243" dirty="0">
                <a:solidFill>
                  <a:sysClr val="windowText" lastClr="000000"/>
                </a:solidFill>
                <a:latin typeface="Tahoma"/>
                <a:cs typeface="Tahoma"/>
              </a:rPr>
              <a:t>your</a:t>
            </a:r>
            <a:r>
              <a:rPr sz="26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children</a:t>
            </a:r>
            <a:r>
              <a:rPr sz="26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-707" dirty="0">
                <a:solidFill>
                  <a:sysClr val="windowText" lastClr="000000"/>
                </a:solidFill>
                <a:latin typeface="Tahoma"/>
                <a:cs typeface="Tahoma"/>
              </a:rPr>
              <a:t>—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97" dirty="0">
                <a:solidFill>
                  <a:sysClr val="windowText" lastClr="000000"/>
                </a:solidFill>
                <a:latin typeface="Tahoma"/>
                <a:cs typeface="Tahoma"/>
              </a:rPr>
              <a:t>teach</a:t>
            </a:r>
            <a:r>
              <a:rPr sz="2600" kern="0" spc="-18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60" dirty="0">
                <a:solidFill>
                  <a:sysClr val="windowText" lastClr="000000"/>
                </a:solidFill>
                <a:latin typeface="Tahoma"/>
                <a:cs typeface="Tahoma"/>
              </a:rPr>
              <a:t>them </a:t>
            </a:r>
            <a:r>
              <a:rPr sz="2600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emergency</a:t>
            </a:r>
            <a:r>
              <a:rPr sz="2600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numbers</a:t>
            </a:r>
            <a:r>
              <a:rPr sz="2600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2600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57" dirty="0">
                <a:solidFill>
                  <a:sysClr val="windowText" lastClr="000000"/>
                </a:solidFill>
                <a:latin typeface="Tahoma"/>
                <a:cs typeface="Tahoma"/>
              </a:rPr>
              <a:t>addresses</a:t>
            </a:r>
            <a:r>
              <a:rPr sz="2600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87" dirty="0">
                <a:solidFill>
                  <a:sysClr val="windowText" lastClr="000000"/>
                </a:solidFill>
                <a:latin typeface="Tahoma"/>
                <a:cs typeface="Tahoma"/>
              </a:rPr>
              <a:t>- </a:t>
            </a:r>
            <a:r>
              <a:rPr sz="2600" kern="0" spc="217" dirty="0">
                <a:solidFill>
                  <a:srgbClr val="FA3640"/>
                </a:solidFill>
                <a:latin typeface="Tahoma"/>
                <a:cs typeface="Tahoma"/>
              </a:rPr>
              <a:t>trusted</a:t>
            </a:r>
            <a:r>
              <a:rPr sz="2600" kern="0" spc="-187" dirty="0">
                <a:solidFill>
                  <a:srgbClr val="FA3640"/>
                </a:solidFill>
                <a:latin typeface="Tahoma"/>
                <a:cs typeface="Tahoma"/>
              </a:rPr>
              <a:t> </a:t>
            </a:r>
            <a:r>
              <a:rPr sz="2600" kern="0" spc="133" dirty="0">
                <a:solidFill>
                  <a:srgbClr val="FA3640"/>
                </a:solidFill>
                <a:latin typeface="Tahoma"/>
                <a:cs typeface="Tahoma"/>
              </a:rPr>
              <a:t>adults</a:t>
            </a:r>
            <a:r>
              <a:rPr sz="2600" kern="0" spc="133" dirty="0">
                <a:solidFill>
                  <a:sysClr val="windowText" lastClr="000000"/>
                </a:solidFill>
                <a:latin typeface="Tahoma"/>
                <a:cs typeface="Tahoma"/>
              </a:rPr>
              <a:t>.</a:t>
            </a:r>
            <a:endParaRPr sz="2600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331487" defTabSz="609630">
              <a:lnSpc>
                <a:spcPts val="4500"/>
              </a:lnSpc>
            </a:pPr>
            <a:r>
              <a:rPr sz="2600" kern="0" spc="107" dirty="0">
                <a:solidFill>
                  <a:sysClr val="windowText" lastClr="000000"/>
                </a:solidFill>
                <a:latin typeface="Tahoma"/>
                <a:cs typeface="Tahoma"/>
              </a:rPr>
              <a:t>Keep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243" dirty="0">
                <a:solidFill>
                  <a:sysClr val="windowText" lastClr="000000"/>
                </a:solidFill>
                <a:latin typeface="Tahoma"/>
                <a:cs typeface="Tahoma"/>
              </a:rPr>
              <a:t>your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73" dirty="0">
                <a:solidFill>
                  <a:sysClr val="windowText" lastClr="000000"/>
                </a:solidFill>
                <a:latin typeface="Tahoma"/>
                <a:cs typeface="Tahoma"/>
              </a:rPr>
              <a:t>household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emergency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plan </a:t>
            </a:r>
            <a:r>
              <a:rPr sz="2600" kern="0" spc="190" dirty="0">
                <a:solidFill>
                  <a:sysClr val="windowText" lastClr="000000"/>
                </a:solidFill>
                <a:latin typeface="Tahoma"/>
                <a:cs typeface="Tahoma"/>
              </a:rPr>
              <a:t>with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passports,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insurance,</a:t>
            </a:r>
            <a:r>
              <a:rPr sz="2600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2600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600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key </a:t>
            </a:r>
            <a:r>
              <a:rPr sz="2600" kern="0" spc="117" dirty="0">
                <a:solidFill>
                  <a:sysClr val="windowText" lastClr="000000"/>
                </a:solidFill>
                <a:latin typeface="Tahoma"/>
                <a:cs typeface="Tahoma"/>
              </a:rPr>
              <a:t>documents.</a:t>
            </a:r>
            <a:endParaRPr lang="en-US" sz="2600" kern="0" spc="117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331487" defTabSz="609630">
              <a:lnSpc>
                <a:spcPts val="4500"/>
              </a:lnSpc>
            </a:pPr>
            <a:r>
              <a:rPr lang="en-US" sz="2600" spc="335" dirty="0">
                <a:latin typeface="Tahoma"/>
                <a:cs typeface="Tahoma"/>
              </a:rPr>
              <a:t>Add</a:t>
            </a:r>
            <a:r>
              <a:rPr lang="en-US" sz="2600" spc="-280" dirty="0">
                <a:latin typeface="Tahoma"/>
                <a:cs typeface="Tahoma"/>
              </a:rPr>
              <a:t> </a:t>
            </a:r>
            <a:r>
              <a:rPr lang="en-US" sz="2600" spc="180" dirty="0">
                <a:latin typeface="Tahoma"/>
                <a:cs typeface="Tahoma"/>
              </a:rPr>
              <a:t>“ICE”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110" dirty="0">
                <a:latin typeface="Tahoma"/>
                <a:cs typeface="Tahoma"/>
              </a:rPr>
              <a:t>(in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260" dirty="0">
                <a:latin typeface="Tahoma"/>
                <a:cs typeface="Tahoma"/>
              </a:rPr>
              <a:t>case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395" dirty="0">
                <a:latin typeface="Tahoma"/>
                <a:cs typeface="Tahoma"/>
              </a:rPr>
              <a:t>of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200" dirty="0">
                <a:latin typeface="Tahoma"/>
                <a:cs typeface="Tahoma"/>
              </a:rPr>
              <a:t>emergency) </a:t>
            </a:r>
            <a:r>
              <a:rPr lang="en-US" sz="2600" spc="320" dirty="0">
                <a:latin typeface="Tahoma"/>
                <a:cs typeface="Tahoma"/>
              </a:rPr>
              <a:t>contacts</a:t>
            </a:r>
            <a:r>
              <a:rPr lang="en-US" sz="2600" spc="-280" dirty="0">
                <a:latin typeface="Tahoma"/>
                <a:cs typeface="Tahoma"/>
              </a:rPr>
              <a:t> </a:t>
            </a:r>
            <a:r>
              <a:rPr lang="en-US" sz="2600" spc="400" dirty="0">
                <a:latin typeface="Tahoma"/>
                <a:cs typeface="Tahoma"/>
              </a:rPr>
              <a:t>to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380" dirty="0">
                <a:latin typeface="Tahoma"/>
                <a:cs typeface="Tahoma"/>
              </a:rPr>
              <a:t>your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220" dirty="0">
                <a:latin typeface="Tahoma"/>
                <a:cs typeface="Tahoma"/>
              </a:rPr>
              <a:t>mobile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425" dirty="0">
                <a:latin typeface="Tahoma"/>
                <a:cs typeface="Tahoma"/>
              </a:rPr>
              <a:t>for</a:t>
            </a:r>
            <a:r>
              <a:rPr lang="en-US" sz="2600" spc="-275" dirty="0">
                <a:latin typeface="Tahoma"/>
                <a:cs typeface="Tahoma"/>
              </a:rPr>
              <a:t> </a:t>
            </a:r>
            <a:r>
              <a:rPr lang="en-US" sz="2600" spc="220" dirty="0">
                <a:latin typeface="Tahoma"/>
                <a:cs typeface="Tahoma"/>
              </a:rPr>
              <a:t>emergency </a:t>
            </a:r>
            <a:r>
              <a:rPr lang="en-US" sz="2600" spc="254" dirty="0">
                <a:latin typeface="Tahoma"/>
                <a:cs typeface="Tahoma"/>
              </a:rPr>
              <a:t>personnel</a:t>
            </a:r>
            <a:endParaRPr lang="en-US" sz="2600" dirty="0">
              <a:latin typeface="Tahoma"/>
              <a:cs typeface="Tahoma"/>
            </a:endParaRPr>
          </a:p>
          <a:p>
            <a:pPr marL="8467" marR="331487" defTabSz="609630">
              <a:lnSpc>
                <a:spcPts val="4500"/>
              </a:lnSpc>
            </a:pPr>
            <a:endParaRPr sz="2800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9971" y="2806700"/>
            <a:ext cx="133350" cy="1333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9971" y="4521200"/>
            <a:ext cx="133350" cy="133349"/>
          </a:xfrm>
          <a:prstGeom prst="rect">
            <a:avLst/>
          </a:prstGeom>
        </p:spPr>
      </p:pic>
      <p:pic>
        <p:nvPicPr>
          <p:cNvPr id="10" name="object 8">
            <a:extLst>
              <a:ext uri="{FF2B5EF4-FFF2-40B4-BE49-F238E27FC236}">
                <a16:creationId xmlns:a16="http://schemas.microsoft.com/office/drawing/2014/main" id="{5C47D977-0BC0-CFBD-D4DF-3F14F3C37EB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9971" y="5480051"/>
            <a:ext cx="133350" cy="1333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616906"/>
            <a:ext cx="2622549" cy="27685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587646" y="448980"/>
            <a:ext cx="502073" cy="502073"/>
            <a:chOff x="5381468" y="673470"/>
            <a:chExt cx="753110" cy="7531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6851" y="950976"/>
              <a:ext cx="180975" cy="1809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82452" y="674454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5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solidFill>
              <a:srgbClr val="00D300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382452" y="674454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5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ln w="3175">
              <a:solidFill>
                <a:srgbClr val="3FB14E"/>
              </a:solidFill>
            </a:ln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32526" y="850539"/>
              <a:ext cx="450850" cy="398780"/>
            </a:xfrm>
            <a:custGeom>
              <a:avLst/>
              <a:gdLst/>
              <a:ahLst/>
              <a:cxnLst/>
              <a:rect l="l" t="t" r="r" b="b"/>
              <a:pathLst>
                <a:path w="450850" h="398780">
                  <a:moveTo>
                    <a:pt x="149278" y="398562"/>
                  </a:moveTo>
                  <a:lnTo>
                    <a:pt x="6226" y="232024"/>
                  </a:lnTo>
                  <a:lnTo>
                    <a:pt x="0" y="208941"/>
                  </a:lnTo>
                  <a:lnTo>
                    <a:pt x="3783" y="197579"/>
                  </a:lnTo>
                  <a:lnTo>
                    <a:pt x="11920" y="188216"/>
                  </a:lnTo>
                  <a:lnTo>
                    <a:pt x="24784" y="178312"/>
                  </a:lnTo>
                  <a:lnTo>
                    <a:pt x="35916" y="172839"/>
                  </a:lnTo>
                  <a:lnTo>
                    <a:pt x="47867" y="172086"/>
                  </a:lnTo>
                  <a:lnTo>
                    <a:pt x="59229" y="175870"/>
                  </a:lnTo>
                  <a:lnTo>
                    <a:pt x="68592" y="184007"/>
                  </a:lnTo>
                  <a:lnTo>
                    <a:pt x="127289" y="260242"/>
                  </a:lnTo>
                  <a:lnTo>
                    <a:pt x="138278" y="269248"/>
                  </a:lnTo>
                  <a:lnTo>
                    <a:pt x="151491" y="272418"/>
                  </a:lnTo>
                  <a:lnTo>
                    <a:pt x="164808" y="269714"/>
                  </a:lnTo>
                  <a:lnTo>
                    <a:pt x="176107" y="261100"/>
                  </a:lnTo>
                  <a:lnTo>
                    <a:pt x="382898" y="11185"/>
                  </a:lnTo>
                  <a:lnTo>
                    <a:pt x="392540" y="3382"/>
                  </a:lnTo>
                  <a:lnTo>
                    <a:pt x="404028" y="0"/>
                  </a:lnTo>
                  <a:lnTo>
                    <a:pt x="415946" y="1171"/>
                  </a:lnTo>
                  <a:lnTo>
                    <a:pt x="426880" y="7031"/>
                  </a:lnTo>
                  <a:lnTo>
                    <a:pt x="439389" y="17382"/>
                  </a:lnTo>
                  <a:lnTo>
                    <a:pt x="447192" y="27024"/>
                  </a:lnTo>
                  <a:lnTo>
                    <a:pt x="450574" y="38512"/>
                  </a:lnTo>
                  <a:lnTo>
                    <a:pt x="449402" y="50430"/>
                  </a:lnTo>
                  <a:lnTo>
                    <a:pt x="443543" y="61363"/>
                  </a:lnTo>
                  <a:lnTo>
                    <a:pt x="173893" y="387244"/>
                  </a:lnTo>
                  <a:lnTo>
                    <a:pt x="162594" y="395858"/>
                  </a:lnTo>
                  <a:lnTo>
                    <a:pt x="149278" y="398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097664" y="359846"/>
            <a:ext cx="7673340" cy="6283173"/>
          </a:xfrm>
          <a:prstGeom prst="rect">
            <a:avLst/>
          </a:prstGeom>
        </p:spPr>
        <p:txBody>
          <a:bodyPr vert="horz" wrap="square" lIns="0" tIns="66463" rIns="0" bIns="0" rtlCol="0">
            <a:spAutoFit/>
          </a:bodyPr>
          <a:lstStyle/>
          <a:p>
            <a:pPr marL="8467" defTabSz="609630">
              <a:spcBef>
                <a:spcPts val="523"/>
              </a:spcBef>
            </a:pPr>
            <a:r>
              <a:rPr sz="3033" kern="0" spc="157" dirty="0">
                <a:solidFill>
                  <a:sysClr val="windowText" lastClr="000000"/>
                </a:solidFill>
                <a:latin typeface="Tahoma"/>
                <a:cs typeface="Tahoma"/>
              </a:rPr>
              <a:t>Test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93" dirty="0">
                <a:solidFill>
                  <a:sysClr val="windowText" lastClr="000000"/>
                </a:solidFill>
                <a:latin typeface="Tahoma"/>
                <a:cs typeface="Tahoma"/>
              </a:rPr>
              <a:t>smoke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90" dirty="0">
                <a:solidFill>
                  <a:sysClr val="windowText" lastClr="000000"/>
                </a:solidFill>
                <a:latin typeface="Tahoma"/>
                <a:cs typeface="Tahoma"/>
              </a:rPr>
              <a:t>alarms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monthly.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3387" defTabSz="609630">
              <a:lnSpc>
                <a:spcPct val="112599"/>
              </a:lnSpc>
              <a:spcBef>
                <a:spcPts val="3"/>
              </a:spcBef>
            </a:pPr>
            <a:r>
              <a:rPr sz="3033" kern="0" spc="130" dirty="0">
                <a:solidFill>
                  <a:sysClr val="windowText" lastClr="000000"/>
                </a:solidFill>
                <a:latin typeface="Tahoma"/>
                <a:cs typeface="Tahoma"/>
              </a:rPr>
              <a:t>Know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0" dirty="0">
                <a:solidFill>
                  <a:sysClr val="windowText" lastClr="000000"/>
                </a:solidFill>
                <a:latin typeface="Tahoma"/>
                <a:cs typeface="Tahoma"/>
              </a:rPr>
              <a:t>how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53" dirty="0">
                <a:solidFill>
                  <a:sysClr val="windowText" lastClr="000000"/>
                </a:solidFill>
                <a:latin typeface="Tahoma"/>
                <a:cs typeface="Tahoma"/>
              </a:rPr>
              <a:t>to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turn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97" dirty="0">
                <a:solidFill>
                  <a:sysClr val="windowText" lastClr="000000"/>
                </a:solidFill>
                <a:latin typeface="Tahoma"/>
                <a:cs typeface="Tahoma"/>
              </a:rPr>
              <a:t>off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57" dirty="0">
                <a:solidFill>
                  <a:sysClr val="windowText" lastClr="000000"/>
                </a:solidFill>
                <a:latin typeface="Tahoma"/>
                <a:cs typeface="Tahoma"/>
              </a:rPr>
              <a:t>gas,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0" dirty="0">
                <a:solidFill>
                  <a:sysClr val="windowText" lastClr="000000"/>
                </a:solidFill>
                <a:latin typeface="Tahoma"/>
                <a:cs typeface="Tahoma"/>
              </a:rPr>
              <a:t>electricity,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and </a:t>
            </a:r>
            <a:r>
              <a:rPr sz="3033" kern="0" spc="197" dirty="0">
                <a:solidFill>
                  <a:sysClr val="windowText" lastClr="000000"/>
                </a:solidFill>
                <a:latin typeface="Tahoma"/>
                <a:cs typeface="Tahoma"/>
              </a:rPr>
              <a:t>water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13" dirty="0">
                <a:solidFill>
                  <a:sysClr val="windowText" lastClr="000000"/>
                </a:solidFill>
                <a:latin typeface="Tahoma"/>
                <a:cs typeface="Tahoma"/>
              </a:rPr>
              <a:t>(check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3" dirty="0">
                <a:solidFill>
                  <a:sysClr val="windowText" lastClr="000000"/>
                </a:solidFill>
                <a:latin typeface="Tahoma"/>
                <a:cs typeface="Tahoma"/>
              </a:rPr>
              <a:t>PREPARE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10" dirty="0">
                <a:solidFill>
                  <a:sysClr val="windowText" lastClr="000000"/>
                </a:solidFill>
                <a:latin typeface="Tahoma"/>
                <a:cs typeface="Tahoma"/>
              </a:rPr>
              <a:t>website)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403457" defTabSz="609630">
              <a:lnSpc>
                <a:spcPct val="112599"/>
              </a:lnSpc>
            </a:pPr>
            <a:r>
              <a:rPr sz="3033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Check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your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0" dirty="0">
                <a:solidFill>
                  <a:sysClr val="windowText" lastClr="000000"/>
                </a:solidFill>
                <a:latin typeface="Tahoma"/>
                <a:cs typeface="Tahoma"/>
              </a:rPr>
              <a:t>insurance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0" dirty="0">
                <a:solidFill>
                  <a:sysClr val="windowText" lastClr="000000"/>
                </a:solidFill>
                <a:latin typeface="Tahoma"/>
                <a:cs typeface="Tahoma"/>
              </a:rPr>
              <a:t>(especially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37" dirty="0">
                <a:solidFill>
                  <a:sysClr val="windowText" lastClr="000000"/>
                </a:solidFill>
                <a:latin typeface="Tahoma"/>
                <a:cs typeface="Tahoma"/>
              </a:rPr>
              <a:t>if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87" dirty="0">
                <a:solidFill>
                  <a:sysClr val="windowText" lastClr="000000"/>
                </a:solidFill>
                <a:latin typeface="Tahoma"/>
                <a:cs typeface="Tahoma"/>
              </a:rPr>
              <a:t>you </a:t>
            </a:r>
            <a:r>
              <a:rPr sz="3033" kern="0" spc="177" dirty="0">
                <a:solidFill>
                  <a:sysClr val="windowText" lastClr="000000"/>
                </a:solidFill>
                <a:latin typeface="Tahoma"/>
                <a:cs typeface="Tahoma"/>
              </a:rPr>
              <a:t>are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07" dirty="0">
                <a:solidFill>
                  <a:sysClr val="windowText" lastClr="000000"/>
                </a:solidFill>
                <a:latin typeface="Tahoma"/>
                <a:cs typeface="Tahoma"/>
              </a:rPr>
              <a:t>in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7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27" dirty="0">
                <a:solidFill>
                  <a:sysClr val="windowText" lastClr="000000"/>
                </a:solidFill>
                <a:latin typeface="Tahoma"/>
                <a:cs typeface="Tahoma"/>
              </a:rPr>
              <a:t>flood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80" dirty="0">
                <a:solidFill>
                  <a:sysClr val="windowText" lastClr="000000"/>
                </a:solidFill>
                <a:latin typeface="Tahoma"/>
                <a:cs typeface="Tahoma"/>
              </a:rPr>
              <a:t>area).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286611" defTabSz="609630">
              <a:lnSpc>
                <a:spcPct val="112599"/>
              </a:lnSpc>
            </a:pPr>
            <a:r>
              <a:rPr sz="3033" kern="0" spc="110" dirty="0">
                <a:solidFill>
                  <a:sysClr val="windowText" lastClr="000000"/>
                </a:solidFill>
                <a:latin typeface="Tahoma"/>
                <a:cs typeface="Tahoma"/>
              </a:rPr>
              <a:t>Do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7" dirty="0">
                <a:solidFill>
                  <a:sysClr val="windowText" lastClr="000000"/>
                </a:solidFill>
                <a:latin typeface="Tahoma"/>
                <a:cs typeface="Tahoma"/>
              </a:rPr>
              <a:t>a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10" dirty="0">
                <a:solidFill>
                  <a:sysClr val="windowText" lastClr="000000"/>
                </a:solidFill>
                <a:latin typeface="Tahoma"/>
                <a:cs typeface="Tahoma"/>
              </a:rPr>
              <a:t>home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0" dirty="0">
                <a:solidFill>
                  <a:sysClr val="windowText" lastClr="000000"/>
                </a:solidFill>
                <a:latin typeface="Tahoma"/>
                <a:cs typeface="Tahoma"/>
              </a:rPr>
              <a:t>fire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33" dirty="0">
                <a:solidFill>
                  <a:sysClr val="windowText" lastClr="000000"/>
                </a:solidFill>
                <a:latin typeface="Tahoma"/>
                <a:cs typeface="Tahoma"/>
              </a:rPr>
              <a:t>safety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check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7" dirty="0">
                <a:solidFill>
                  <a:sysClr val="windowText" lastClr="000000"/>
                </a:solidFill>
                <a:latin typeface="Tahoma"/>
                <a:cs typeface="Tahoma"/>
              </a:rPr>
              <a:t>online </a:t>
            </a:r>
            <a:r>
              <a:rPr sz="3033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Download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63" dirty="0">
                <a:solidFill>
                  <a:sysClr val="windowText" lastClr="000000"/>
                </a:solidFill>
                <a:latin typeface="Tahoma"/>
                <a:cs typeface="Tahoma"/>
              </a:rPr>
              <a:t>read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Cheshire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3" dirty="0">
                <a:solidFill>
                  <a:sysClr val="windowText" lastClr="000000"/>
                </a:solidFill>
                <a:latin typeface="Tahoma"/>
                <a:cs typeface="Tahoma"/>
              </a:rPr>
              <a:t>Fire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and </a:t>
            </a:r>
            <a:r>
              <a:rPr sz="3033" kern="0" spc="103" dirty="0">
                <a:solidFill>
                  <a:sysClr val="windowText" lastClr="000000"/>
                </a:solidFill>
                <a:latin typeface="Tahoma"/>
                <a:cs typeface="Tahoma"/>
              </a:rPr>
              <a:t>Rescue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7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90" dirty="0">
                <a:solidFill>
                  <a:sysClr val="windowText" lastClr="000000"/>
                </a:solidFill>
                <a:latin typeface="Tahoma"/>
                <a:cs typeface="Tahoma"/>
              </a:rPr>
              <a:t>Home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3" dirty="0">
                <a:solidFill>
                  <a:sysClr val="windowText" lastClr="000000"/>
                </a:solidFill>
                <a:latin typeface="Tahoma"/>
                <a:cs typeface="Tahoma"/>
              </a:rPr>
              <a:t>Fire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Safety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Check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07" dirty="0">
                <a:solidFill>
                  <a:sysClr val="windowText" lastClr="000000"/>
                </a:solidFill>
                <a:latin typeface="Tahoma"/>
                <a:cs typeface="Tahoma"/>
              </a:rPr>
              <a:t>guide </a:t>
            </a:r>
            <a:r>
              <a:rPr sz="3033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Learn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0" dirty="0">
                <a:solidFill>
                  <a:sysClr val="windowText" lastClr="000000"/>
                </a:solidFill>
                <a:latin typeface="Tahoma"/>
                <a:cs typeface="Tahoma"/>
              </a:rPr>
              <a:t>how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53" dirty="0">
                <a:solidFill>
                  <a:sysClr val="windowText" lastClr="000000"/>
                </a:solidFill>
                <a:latin typeface="Tahoma"/>
                <a:cs typeface="Tahoma"/>
              </a:rPr>
              <a:t>to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prepare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your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93" dirty="0">
                <a:solidFill>
                  <a:sysClr val="windowText" lastClr="000000"/>
                </a:solidFill>
                <a:latin typeface="Tahoma"/>
                <a:cs typeface="Tahoma"/>
              </a:rPr>
              <a:t>property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43" dirty="0">
                <a:solidFill>
                  <a:sysClr val="windowText" lastClr="000000"/>
                </a:solidFill>
                <a:latin typeface="Tahoma"/>
                <a:cs typeface="Tahoma"/>
              </a:rPr>
              <a:t>for </a:t>
            </a:r>
            <a:r>
              <a:rPr sz="3033" kern="0" spc="150" dirty="0">
                <a:solidFill>
                  <a:sysClr val="windowText" lastClr="000000"/>
                </a:solidFill>
                <a:latin typeface="Tahoma"/>
                <a:cs typeface="Tahoma"/>
              </a:rPr>
              <a:t>floods,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17" dirty="0">
                <a:solidFill>
                  <a:sysClr val="windowText" lastClr="000000"/>
                </a:solidFill>
                <a:latin typeface="Tahoma"/>
                <a:cs typeface="Tahoma"/>
              </a:rPr>
              <a:t>storms,</a:t>
            </a:r>
            <a:r>
              <a:rPr sz="3033" kern="0" spc="-16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heat,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3033" kern="0" spc="-16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00" dirty="0">
                <a:solidFill>
                  <a:sysClr val="windowText" lastClr="000000"/>
                </a:solidFill>
                <a:latin typeface="Tahoma"/>
                <a:cs typeface="Tahoma"/>
              </a:rPr>
              <a:t>cold.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672287" defTabSz="609630">
              <a:lnSpc>
                <a:spcPct val="112599"/>
              </a:lnSpc>
              <a:spcBef>
                <a:spcPts val="3"/>
              </a:spcBef>
            </a:pPr>
            <a:r>
              <a:rPr sz="3033" kern="0" spc="93" dirty="0">
                <a:solidFill>
                  <a:sysClr val="windowText" lastClr="000000"/>
                </a:solidFill>
                <a:latin typeface="Tahoma"/>
                <a:cs typeface="Tahoma"/>
              </a:rPr>
              <a:t>Some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7" dirty="0">
                <a:solidFill>
                  <a:sysClr val="windowText" lastClr="000000"/>
                </a:solidFill>
                <a:latin typeface="Tahoma"/>
                <a:cs typeface="Tahoma"/>
              </a:rPr>
              <a:t>chemical/industrial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0" dirty="0">
                <a:solidFill>
                  <a:sysClr val="windowText" lastClr="000000"/>
                </a:solidFill>
                <a:latin typeface="Tahoma"/>
                <a:cs typeface="Tahoma"/>
              </a:rPr>
              <a:t>sites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7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0" dirty="0">
                <a:solidFill>
                  <a:sysClr val="windowText" lastClr="000000"/>
                </a:solidFill>
                <a:latin typeface="Tahoma"/>
                <a:cs typeface="Tahoma"/>
              </a:rPr>
              <a:t>Go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90" dirty="0">
                <a:solidFill>
                  <a:sysClr val="windowText" lastClr="000000"/>
                </a:solidFill>
                <a:latin typeface="Tahoma"/>
                <a:cs typeface="Tahoma"/>
              </a:rPr>
              <a:t>in </a:t>
            </a:r>
            <a:r>
              <a:rPr sz="3033" kern="0" spc="220" dirty="0">
                <a:solidFill>
                  <a:sysClr val="windowText" lastClr="000000"/>
                </a:solidFill>
                <a:latin typeface="Tahoma"/>
                <a:cs typeface="Tahoma"/>
              </a:rPr>
              <a:t>stay</a:t>
            </a:r>
            <a:r>
              <a:rPr sz="3033" kern="0" spc="-18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07" dirty="0">
                <a:solidFill>
                  <a:sysClr val="windowText" lastClr="000000"/>
                </a:solidFill>
                <a:latin typeface="Tahoma"/>
                <a:cs typeface="Tahoma"/>
              </a:rPr>
              <a:t>in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7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83" dirty="0">
                <a:solidFill>
                  <a:sysClr val="windowText" lastClr="000000"/>
                </a:solidFill>
                <a:latin typeface="Tahoma"/>
                <a:cs typeface="Tahoma"/>
              </a:rPr>
              <a:t>tune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90" dirty="0">
                <a:solidFill>
                  <a:sysClr val="windowText" lastClr="000000"/>
                </a:solidFill>
                <a:latin typeface="Tahoma"/>
                <a:cs typeface="Tahoma"/>
              </a:rPr>
              <a:t>in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87646" y="1088088"/>
            <a:ext cx="502073" cy="502073"/>
            <a:chOff x="5381468" y="1632132"/>
            <a:chExt cx="753110" cy="75311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6851" y="1732026"/>
              <a:ext cx="180975" cy="18097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82452" y="1633116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5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solidFill>
              <a:srgbClr val="00D300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382452" y="1633116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5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ln w="3175">
              <a:solidFill>
                <a:srgbClr val="3FB14E"/>
              </a:solidFill>
            </a:ln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532526" y="1809200"/>
              <a:ext cx="450850" cy="398780"/>
            </a:xfrm>
            <a:custGeom>
              <a:avLst/>
              <a:gdLst/>
              <a:ahLst/>
              <a:cxnLst/>
              <a:rect l="l" t="t" r="r" b="b"/>
              <a:pathLst>
                <a:path w="450850" h="398780">
                  <a:moveTo>
                    <a:pt x="149278" y="398562"/>
                  </a:moveTo>
                  <a:lnTo>
                    <a:pt x="6226" y="232024"/>
                  </a:lnTo>
                  <a:lnTo>
                    <a:pt x="0" y="208941"/>
                  </a:lnTo>
                  <a:lnTo>
                    <a:pt x="3783" y="197579"/>
                  </a:lnTo>
                  <a:lnTo>
                    <a:pt x="11920" y="188216"/>
                  </a:lnTo>
                  <a:lnTo>
                    <a:pt x="24784" y="178312"/>
                  </a:lnTo>
                  <a:lnTo>
                    <a:pt x="35916" y="172839"/>
                  </a:lnTo>
                  <a:lnTo>
                    <a:pt x="47867" y="172086"/>
                  </a:lnTo>
                  <a:lnTo>
                    <a:pt x="59229" y="175870"/>
                  </a:lnTo>
                  <a:lnTo>
                    <a:pt x="68592" y="184007"/>
                  </a:lnTo>
                  <a:lnTo>
                    <a:pt x="127289" y="260242"/>
                  </a:lnTo>
                  <a:lnTo>
                    <a:pt x="138278" y="269248"/>
                  </a:lnTo>
                  <a:lnTo>
                    <a:pt x="151491" y="272418"/>
                  </a:lnTo>
                  <a:lnTo>
                    <a:pt x="164808" y="269714"/>
                  </a:lnTo>
                  <a:lnTo>
                    <a:pt x="176107" y="261100"/>
                  </a:lnTo>
                  <a:lnTo>
                    <a:pt x="382898" y="11185"/>
                  </a:lnTo>
                  <a:lnTo>
                    <a:pt x="392540" y="3382"/>
                  </a:lnTo>
                  <a:lnTo>
                    <a:pt x="404028" y="0"/>
                  </a:lnTo>
                  <a:lnTo>
                    <a:pt x="415946" y="1171"/>
                  </a:lnTo>
                  <a:lnTo>
                    <a:pt x="426880" y="7031"/>
                  </a:lnTo>
                  <a:lnTo>
                    <a:pt x="439389" y="17382"/>
                  </a:lnTo>
                  <a:lnTo>
                    <a:pt x="447192" y="27024"/>
                  </a:lnTo>
                  <a:lnTo>
                    <a:pt x="450574" y="38512"/>
                  </a:lnTo>
                  <a:lnTo>
                    <a:pt x="449402" y="50430"/>
                  </a:lnTo>
                  <a:lnTo>
                    <a:pt x="443543" y="61363"/>
                  </a:lnTo>
                  <a:lnTo>
                    <a:pt x="173893" y="387244"/>
                  </a:lnTo>
                  <a:lnTo>
                    <a:pt x="162594" y="395858"/>
                  </a:lnTo>
                  <a:lnTo>
                    <a:pt x="149278" y="398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587646" y="2015503"/>
            <a:ext cx="502073" cy="502073"/>
            <a:chOff x="5381468" y="3023254"/>
            <a:chExt cx="753110" cy="75311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6851" y="3294126"/>
              <a:ext cx="180975" cy="18097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382452" y="3024237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solidFill>
              <a:srgbClr val="00D300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382452" y="3024237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ln w="3175">
              <a:solidFill>
                <a:srgbClr val="3FB14E"/>
              </a:solidFill>
            </a:ln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532526" y="3200322"/>
              <a:ext cx="450850" cy="398780"/>
            </a:xfrm>
            <a:custGeom>
              <a:avLst/>
              <a:gdLst/>
              <a:ahLst/>
              <a:cxnLst/>
              <a:rect l="l" t="t" r="r" b="b"/>
              <a:pathLst>
                <a:path w="450850" h="398779">
                  <a:moveTo>
                    <a:pt x="149278" y="398562"/>
                  </a:moveTo>
                  <a:lnTo>
                    <a:pt x="6226" y="232024"/>
                  </a:lnTo>
                  <a:lnTo>
                    <a:pt x="0" y="208941"/>
                  </a:lnTo>
                  <a:lnTo>
                    <a:pt x="3783" y="197579"/>
                  </a:lnTo>
                  <a:lnTo>
                    <a:pt x="11920" y="188216"/>
                  </a:lnTo>
                  <a:lnTo>
                    <a:pt x="24784" y="178312"/>
                  </a:lnTo>
                  <a:lnTo>
                    <a:pt x="35916" y="172839"/>
                  </a:lnTo>
                  <a:lnTo>
                    <a:pt x="47867" y="172086"/>
                  </a:lnTo>
                  <a:lnTo>
                    <a:pt x="59229" y="175870"/>
                  </a:lnTo>
                  <a:lnTo>
                    <a:pt x="68592" y="184007"/>
                  </a:lnTo>
                  <a:lnTo>
                    <a:pt x="127289" y="260242"/>
                  </a:lnTo>
                  <a:lnTo>
                    <a:pt x="138278" y="269248"/>
                  </a:lnTo>
                  <a:lnTo>
                    <a:pt x="151491" y="272418"/>
                  </a:lnTo>
                  <a:lnTo>
                    <a:pt x="164808" y="269714"/>
                  </a:lnTo>
                  <a:lnTo>
                    <a:pt x="176107" y="261100"/>
                  </a:lnTo>
                  <a:lnTo>
                    <a:pt x="382898" y="11185"/>
                  </a:lnTo>
                  <a:lnTo>
                    <a:pt x="392540" y="3382"/>
                  </a:lnTo>
                  <a:lnTo>
                    <a:pt x="404028" y="0"/>
                  </a:lnTo>
                  <a:lnTo>
                    <a:pt x="415946" y="1171"/>
                  </a:lnTo>
                  <a:lnTo>
                    <a:pt x="426880" y="7031"/>
                  </a:lnTo>
                  <a:lnTo>
                    <a:pt x="439389" y="17382"/>
                  </a:lnTo>
                  <a:lnTo>
                    <a:pt x="447192" y="27024"/>
                  </a:lnTo>
                  <a:lnTo>
                    <a:pt x="450574" y="38512"/>
                  </a:lnTo>
                  <a:lnTo>
                    <a:pt x="449402" y="50430"/>
                  </a:lnTo>
                  <a:lnTo>
                    <a:pt x="443543" y="61363"/>
                  </a:lnTo>
                  <a:lnTo>
                    <a:pt x="173893" y="387244"/>
                  </a:lnTo>
                  <a:lnTo>
                    <a:pt x="162594" y="395858"/>
                  </a:lnTo>
                  <a:lnTo>
                    <a:pt x="149278" y="398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3587646" y="3021376"/>
            <a:ext cx="502073" cy="502073"/>
            <a:chOff x="5381468" y="4532063"/>
            <a:chExt cx="753110" cy="753110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6851" y="4856226"/>
              <a:ext cx="180975" cy="18097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382452" y="4533047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solidFill>
              <a:srgbClr val="00D300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382452" y="4533047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ln w="3175">
              <a:solidFill>
                <a:srgbClr val="3FB14E"/>
              </a:solidFill>
            </a:ln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532526" y="4709132"/>
              <a:ext cx="450850" cy="398780"/>
            </a:xfrm>
            <a:custGeom>
              <a:avLst/>
              <a:gdLst/>
              <a:ahLst/>
              <a:cxnLst/>
              <a:rect l="l" t="t" r="r" b="b"/>
              <a:pathLst>
                <a:path w="450850" h="398779">
                  <a:moveTo>
                    <a:pt x="149278" y="398562"/>
                  </a:moveTo>
                  <a:lnTo>
                    <a:pt x="6226" y="232024"/>
                  </a:lnTo>
                  <a:lnTo>
                    <a:pt x="0" y="208941"/>
                  </a:lnTo>
                  <a:lnTo>
                    <a:pt x="3783" y="197579"/>
                  </a:lnTo>
                  <a:lnTo>
                    <a:pt x="11920" y="188216"/>
                  </a:lnTo>
                  <a:lnTo>
                    <a:pt x="24784" y="178312"/>
                  </a:lnTo>
                  <a:lnTo>
                    <a:pt x="35916" y="172839"/>
                  </a:lnTo>
                  <a:lnTo>
                    <a:pt x="47867" y="172086"/>
                  </a:lnTo>
                  <a:lnTo>
                    <a:pt x="59229" y="175870"/>
                  </a:lnTo>
                  <a:lnTo>
                    <a:pt x="68592" y="184007"/>
                  </a:lnTo>
                  <a:lnTo>
                    <a:pt x="127289" y="260242"/>
                  </a:lnTo>
                  <a:lnTo>
                    <a:pt x="138278" y="269248"/>
                  </a:lnTo>
                  <a:lnTo>
                    <a:pt x="151491" y="272418"/>
                  </a:lnTo>
                  <a:lnTo>
                    <a:pt x="164808" y="269714"/>
                  </a:lnTo>
                  <a:lnTo>
                    <a:pt x="176107" y="261100"/>
                  </a:lnTo>
                  <a:lnTo>
                    <a:pt x="382898" y="11185"/>
                  </a:lnTo>
                  <a:lnTo>
                    <a:pt x="392540" y="3382"/>
                  </a:lnTo>
                  <a:lnTo>
                    <a:pt x="404028" y="0"/>
                  </a:lnTo>
                  <a:lnTo>
                    <a:pt x="415946" y="1171"/>
                  </a:lnTo>
                  <a:lnTo>
                    <a:pt x="426880" y="7031"/>
                  </a:lnTo>
                  <a:lnTo>
                    <a:pt x="439389" y="17382"/>
                  </a:lnTo>
                  <a:lnTo>
                    <a:pt x="447192" y="27024"/>
                  </a:lnTo>
                  <a:lnTo>
                    <a:pt x="450574" y="38512"/>
                  </a:lnTo>
                  <a:lnTo>
                    <a:pt x="449402" y="50430"/>
                  </a:lnTo>
                  <a:lnTo>
                    <a:pt x="443543" y="61363"/>
                  </a:lnTo>
                  <a:lnTo>
                    <a:pt x="173893" y="387244"/>
                  </a:lnTo>
                  <a:lnTo>
                    <a:pt x="162594" y="395858"/>
                  </a:lnTo>
                  <a:lnTo>
                    <a:pt x="149278" y="398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587646" y="3611198"/>
            <a:ext cx="502073" cy="502073"/>
            <a:chOff x="5381468" y="5416796"/>
            <a:chExt cx="753110" cy="75311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6851" y="5637276"/>
              <a:ext cx="180975" cy="18097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382452" y="5417779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solidFill>
              <a:srgbClr val="00D300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5382452" y="5417779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ln w="3175">
              <a:solidFill>
                <a:srgbClr val="3FB14E"/>
              </a:solidFill>
            </a:ln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5532526" y="5593864"/>
              <a:ext cx="450850" cy="398780"/>
            </a:xfrm>
            <a:custGeom>
              <a:avLst/>
              <a:gdLst/>
              <a:ahLst/>
              <a:cxnLst/>
              <a:rect l="l" t="t" r="r" b="b"/>
              <a:pathLst>
                <a:path w="450850" h="398779">
                  <a:moveTo>
                    <a:pt x="149278" y="398562"/>
                  </a:moveTo>
                  <a:lnTo>
                    <a:pt x="6226" y="232024"/>
                  </a:lnTo>
                  <a:lnTo>
                    <a:pt x="0" y="208941"/>
                  </a:lnTo>
                  <a:lnTo>
                    <a:pt x="3783" y="197579"/>
                  </a:lnTo>
                  <a:lnTo>
                    <a:pt x="11920" y="188216"/>
                  </a:lnTo>
                  <a:lnTo>
                    <a:pt x="24784" y="178312"/>
                  </a:lnTo>
                  <a:lnTo>
                    <a:pt x="35916" y="172839"/>
                  </a:lnTo>
                  <a:lnTo>
                    <a:pt x="47867" y="172086"/>
                  </a:lnTo>
                  <a:lnTo>
                    <a:pt x="59229" y="175870"/>
                  </a:lnTo>
                  <a:lnTo>
                    <a:pt x="68592" y="184007"/>
                  </a:lnTo>
                  <a:lnTo>
                    <a:pt x="127289" y="260242"/>
                  </a:lnTo>
                  <a:lnTo>
                    <a:pt x="138278" y="269248"/>
                  </a:lnTo>
                  <a:lnTo>
                    <a:pt x="151491" y="272418"/>
                  </a:lnTo>
                  <a:lnTo>
                    <a:pt x="164808" y="269714"/>
                  </a:lnTo>
                  <a:lnTo>
                    <a:pt x="176107" y="261100"/>
                  </a:lnTo>
                  <a:lnTo>
                    <a:pt x="382898" y="11185"/>
                  </a:lnTo>
                  <a:lnTo>
                    <a:pt x="392540" y="3382"/>
                  </a:lnTo>
                  <a:lnTo>
                    <a:pt x="404028" y="0"/>
                  </a:lnTo>
                  <a:lnTo>
                    <a:pt x="415946" y="1171"/>
                  </a:lnTo>
                  <a:lnTo>
                    <a:pt x="426880" y="7031"/>
                  </a:lnTo>
                  <a:lnTo>
                    <a:pt x="439389" y="17382"/>
                  </a:lnTo>
                  <a:lnTo>
                    <a:pt x="447192" y="27024"/>
                  </a:lnTo>
                  <a:lnTo>
                    <a:pt x="450574" y="38512"/>
                  </a:lnTo>
                  <a:lnTo>
                    <a:pt x="449402" y="50430"/>
                  </a:lnTo>
                  <a:lnTo>
                    <a:pt x="443543" y="61363"/>
                  </a:lnTo>
                  <a:lnTo>
                    <a:pt x="173893" y="387244"/>
                  </a:lnTo>
                  <a:lnTo>
                    <a:pt x="162594" y="395858"/>
                  </a:lnTo>
                  <a:lnTo>
                    <a:pt x="149278" y="398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3587646" y="4587139"/>
            <a:ext cx="502073" cy="502073"/>
            <a:chOff x="5381468" y="6880708"/>
            <a:chExt cx="753110" cy="753110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6851" y="7199376"/>
              <a:ext cx="180975" cy="18097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382452" y="688169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solidFill>
              <a:srgbClr val="00D300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382452" y="6881692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ln w="3175">
              <a:solidFill>
                <a:srgbClr val="3FB14E"/>
              </a:solidFill>
            </a:ln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532526" y="7057777"/>
              <a:ext cx="450850" cy="398780"/>
            </a:xfrm>
            <a:custGeom>
              <a:avLst/>
              <a:gdLst/>
              <a:ahLst/>
              <a:cxnLst/>
              <a:rect l="l" t="t" r="r" b="b"/>
              <a:pathLst>
                <a:path w="450850" h="398779">
                  <a:moveTo>
                    <a:pt x="149278" y="398562"/>
                  </a:moveTo>
                  <a:lnTo>
                    <a:pt x="6226" y="232024"/>
                  </a:lnTo>
                  <a:lnTo>
                    <a:pt x="0" y="208941"/>
                  </a:lnTo>
                  <a:lnTo>
                    <a:pt x="3783" y="197579"/>
                  </a:lnTo>
                  <a:lnTo>
                    <a:pt x="11920" y="188216"/>
                  </a:lnTo>
                  <a:lnTo>
                    <a:pt x="24784" y="178312"/>
                  </a:lnTo>
                  <a:lnTo>
                    <a:pt x="35916" y="172839"/>
                  </a:lnTo>
                  <a:lnTo>
                    <a:pt x="47867" y="172086"/>
                  </a:lnTo>
                  <a:lnTo>
                    <a:pt x="59229" y="175870"/>
                  </a:lnTo>
                  <a:lnTo>
                    <a:pt x="68592" y="184007"/>
                  </a:lnTo>
                  <a:lnTo>
                    <a:pt x="127289" y="260242"/>
                  </a:lnTo>
                  <a:lnTo>
                    <a:pt x="138278" y="269248"/>
                  </a:lnTo>
                  <a:lnTo>
                    <a:pt x="151491" y="272418"/>
                  </a:lnTo>
                  <a:lnTo>
                    <a:pt x="164808" y="269714"/>
                  </a:lnTo>
                  <a:lnTo>
                    <a:pt x="176107" y="261100"/>
                  </a:lnTo>
                  <a:lnTo>
                    <a:pt x="382898" y="11185"/>
                  </a:lnTo>
                  <a:lnTo>
                    <a:pt x="392540" y="3382"/>
                  </a:lnTo>
                  <a:lnTo>
                    <a:pt x="404028" y="0"/>
                  </a:lnTo>
                  <a:lnTo>
                    <a:pt x="415946" y="1171"/>
                  </a:lnTo>
                  <a:lnTo>
                    <a:pt x="426880" y="7031"/>
                  </a:lnTo>
                  <a:lnTo>
                    <a:pt x="439389" y="17382"/>
                  </a:lnTo>
                  <a:lnTo>
                    <a:pt x="447192" y="27024"/>
                  </a:lnTo>
                  <a:lnTo>
                    <a:pt x="450574" y="38512"/>
                  </a:lnTo>
                  <a:lnTo>
                    <a:pt x="449402" y="50430"/>
                  </a:lnTo>
                  <a:lnTo>
                    <a:pt x="443543" y="61363"/>
                  </a:lnTo>
                  <a:lnTo>
                    <a:pt x="173893" y="387244"/>
                  </a:lnTo>
                  <a:lnTo>
                    <a:pt x="162594" y="395858"/>
                  </a:lnTo>
                  <a:lnTo>
                    <a:pt x="149278" y="398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3587646" y="5634160"/>
            <a:ext cx="502073" cy="502073"/>
            <a:chOff x="5381468" y="8451240"/>
            <a:chExt cx="753110" cy="753110"/>
          </a:xfrm>
        </p:grpSpPr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6851" y="8761476"/>
              <a:ext cx="180975" cy="18097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382452" y="8452224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solidFill>
              <a:srgbClr val="00D300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382452" y="8452224"/>
              <a:ext cx="751205" cy="751205"/>
            </a:xfrm>
            <a:custGeom>
              <a:avLst/>
              <a:gdLst/>
              <a:ahLst/>
              <a:cxnLst/>
              <a:rect l="l" t="t" r="r" b="b"/>
              <a:pathLst>
                <a:path w="751204" h="751204">
                  <a:moveTo>
                    <a:pt x="375298" y="750599"/>
                  </a:moveTo>
                  <a:lnTo>
                    <a:pt x="328222" y="747675"/>
                  </a:lnTo>
                  <a:lnTo>
                    <a:pt x="282890" y="739137"/>
                  </a:lnTo>
                  <a:lnTo>
                    <a:pt x="239655" y="725337"/>
                  </a:lnTo>
                  <a:lnTo>
                    <a:pt x="198869" y="706627"/>
                  </a:lnTo>
                  <a:lnTo>
                    <a:pt x="160882" y="683358"/>
                  </a:lnTo>
                  <a:lnTo>
                    <a:pt x="126048" y="655882"/>
                  </a:lnTo>
                  <a:lnTo>
                    <a:pt x="94717" y="624551"/>
                  </a:lnTo>
                  <a:lnTo>
                    <a:pt x="67241" y="589716"/>
                  </a:lnTo>
                  <a:lnTo>
                    <a:pt x="43972" y="551729"/>
                  </a:lnTo>
                  <a:lnTo>
                    <a:pt x="25261" y="510942"/>
                  </a:lnTo>
                  <a:lnTo>
                    <a:pt x="11462" y="467707"/>
                  </a:lnTo>
                  <a:lnTo>
                    <a:pt x="2924" y="422375"/>
                  </a:lnTo>
                  <a:lnTo>
                    <a:pt x="0" y="375298"/>
                  </a:lnTo>
                  <a:lnTo>
                    <a:pt x="2924" y="328221"/>
                  </a:lnTo>
                  <a:lnTo>
                    <a:pt x="11462" y="282890"/>
                  </a:lnTo>
                  <a:lnTo>
                    <a:pt x="25261" y="239655"/>
                  </a:lnTo>
                  <a:lnTo>
                    <a:pt x="43972" y="198868"/>
                  </a:lnTo>
                  <a:lnTo>
                    <a:pt x="67241" y="160882"/>
                  </a:lnTo>
                  <a:lnTo>
                    <a:pt x="94717" y="126047"/>
                  </a:lnTo>
                  <a:lnTo>
                    <a:pt x="126048" y="94716"/>
                  </a:lnTo>
                  <a:lnTo>
                    <a:pt x="160882" y="67240"/>
                  </a:lnTo>
                  <a:lnTo>
                    <a:pt x="198869" y="43971"/>
                  </a:lnTo>
                  <a:lnTo>
                    <a:pt x="239655" y="25261"/>
                  </a:lnTo>
                  <a:lnTo>
                    <a:pt x="282890" y="11461"/>
                  </a:lnTo>
                  <a:lnTo>
                    <a:pt x="328222" y="2924"/>
                  </a:lnTo>
                  <a:lnTo>
                    <a:pt x="375298" y="0"/>
                  </a:lnTo>
                  <a:lnTo>
                    <a:pt x="422375" y="2924"/>
                  </a:lnTo>
                  <a:lnTo>
                    <a:pt x="467706" y="11462"/>
                  </a:lnTo>
                  <a:lnTo>
                    <a:pt x="510941" y="25261"/>
                  </a:lnTo>
                  <a:lnTo>
                    <a:pt x="551728" y="43972"/>
                  </a:lnTo>
                  <a:lnTo>
                    <a:pt x="589714" y="67241"/>
                  </a:lnTo>
                  <a:lnTo>
                    <a:pt x="624549" y="94717"/>
                  </a:lnTo>
                  <a:lnTo>
                    <a:pt x="655880" y="126048"/>
                  </a:lnTo>
                  <a:lnTo>
                    <a:pt x="683356" y="160882"/>
                  </a:lnTo>
                  <a:lnTo>
                    <a:pt x="706625" y="198869"/>
                  </a:lnTo>
                  <a:lnTo>
                    <a:pt x="725335" y="239655"/>
                  </a:lnTo>
                  <a:lnTo>
                    <a:pt x="739135" y="282890"/>
                  </a:lnTo>
                  <a:lnTo>
                    <a:pt x="747673" y="328222"/>
                  </a:lnTo>
                  <a:lnTo>
                    <a:pt x="750597" y="375298"/>
                  </a:lnTo>
                  <a:lnTo>
                    <a:pt x="747673" y="422375"/>
                  </a:lnTo>
                  <a:lnTo>
                    <a:pt x="739135" y="467707"/>
                  </a:lnTo>
                  <a:lnTo>
                    <a:pt x="725335" y="510942"/>
                  </a:lnTo>
                  <a:lnTo>
                    <a:pt x="706625" y="551728"/>
                  </a:lnTo>
                  <a:lnTo>
                    <a:pt x="683356" y="589715"/>
                  </a:lnTo>
                  <a:lnTo>
                    <a:pt x="655881" y="624550"/>
                  </a:lnTo>
                  <a:lnTo>
                    <a:pt x="624550" y="655881"/>
                  </a:lnTo>
                  <a:lnTo>
                    <a:pt x="589715" y="683357"/>
                  </a:lnTo>
                  <a:lnTo>
                    <a:pt x="551729" y="706626"/>
                  </a:lnTo>
                  <a:lnTo>
                    <a:pt x="510942" y="725337"/>
                  </a:lnTo>
                  <a:lnTo>
                    <a:pt x="467707" y="739137"/>
                  </a:lnTo>
                  <a:lnTo>
                    <a:pt x="422375" y="747675"/>
                  </a:lnTo>
                  <a:lnTo>
                    <a:pt x="375298" y="750599"/>
                  </a:lnTo>
                  <a:close/>
                </a:path>
              </a:pathLst>
            </a:custGeom>
            <a:ln w="3175">
              <a:solidFill>
                <a:srgbClr val="3FB14E"/>
              </a:solidFill>
            </a:ln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532526" y="8628309"/>
              <a:ext cx="450850" cy="398780"/>
            </a:xfrm>
            <a:custGeom>
              <a:avLst/>
              <a:gdLst/>
              <a:ahLst/>
              <a:cxnLst/>
              <a:rect l="l" t="t" r="r" b="b"/>
              <a:pathLst>
                <a:path w="450850" h="398779">
                  <a:moveTo>
                    <a:pt x="149278" y="398562"/>
                  </a:moveTo>
                  <a:lnTo>
                    <a:pt x="6226" y="232024"/>
                  </a:lnTo>
                  <a:lnTo>
                    <a:pt x="0" y="208941"/>
                  </a:lnTo>
                  <a:lnTo>
                    <a:pt x="3783" y="197579"/>
                  </a:lnTo>
                  <a:lnTo>
                    <a:pt x="11920" y="188216"/>
                  </a:lnTo>
                  <a:lnTo>
                    <a:pt x="24784" y="178312"/>
                  </a:lnTo>
                  <a:lnTo>
                    <a:pt x="35916" y="172839"/>
                  </a:lnTo>
                  <a:lnTo>
                    <a:pt x="47867" y="172086"/>
                  </a:lnTo>
                  <a:lnTo>
                    <a:pt x="59229" y="175870"/>
                  </a:lnTo>
                  <a:lnTo>
                    <a:pt x="68592" y="184007"/>
                  </a:lnTo>
                  <a:lnTo>
                    <a:pt x="127289" y="260242"/>
                  </a:lnTo>
                  <a:lnTo>
                    <a:pt x="138278" y="269248"/>
                  </a:lnTo>
                  <a:lnTo>
                    <a:pt x="151491" y="272418"/>
                  </a:lnTo>
                  <a:lnTo>
                    <a:pt x="164808" y="269714"/>
                  </a:lnTo>
                  <a:lnTo>
                    <a:pt x="176107" y="261100"/>
                  </a:lnTo>
                  <a:lnTo>
                    <a:pt x="382898" y="11185"/>
                  </a:lnTo>
                  <a:lnTo>
                    <a:pt x="392540" y="3382"/>
                  </a:lnTo>
                  <a:lnTo>
                    <a:pt x="404028" y="0"/>
                  </a:lnTo>
                  <a:lnTo>
                    <a:pt x="415946" y="1171"/>
                  </a:lnTo>
                  <a:lnTo>
                    <a:pt x="426880" y="7031"/>
                  </a:lnTo>
                  <a:lnTo>
                    <a:pt x="439389" y="17382"/>
                  </a:lnTo>
                  <a:lnTo>
                    <a:pt x="447192" y="27024"/>
                  </a:lnTo>
                  <a:lnTo>
                    <a:pt x="450574" y="38512"/>
                  </a:lnTo>
                  <a:lnTo>
                    <a:pt x="449402" y="50430"/>
                  </a:lnTo>
                  <a:lnTo>
                    <a:pt x="443543" y="61363"/>
                  </a:lnTo>
                  <a:lnTo>
                    <a:pt x="173893" y="387244"/>
                  </a:lnTo>
                  <a:lnTo>
                    <a:pt x="162594" y="395858"/>
                  </a:lnTo>
                  <a:lnTo>
                    <a:pt x="149278" y="398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785980" y="4476870"/>
            <a:ext cx="2515869" cy="1933787"/>
            <a:chOff x="1178969" y="6715305"/>
            <a:chExt cx="3773804" cy="2900680"/>
          </a:xfrm>
        </p:grpSpPr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8969" y="6715305"/>
              <a:ext cx="3773302" cy="290033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237305" y="9307754"/>
              <a:ext cx="2505710" cy="301625"/>
            </a:xfrm>
            <a:custGeom>
              <a:avLst/>
              <a:gdLst/>
              <a:ahLst/>
              <a:cxnLst/>
              <a:rect l="l" t="t" r="r" b="b"/>
              <a:pathLst>
                <a:path w="2505710" h="301625">
                  <a:moveTo>
                    <a:pt x="2504154" y="293889"/>
                  </a:moveTo>
                  <a:lnTo>
                    <a:pt x="2501711" y="293889"/>
                  </a:lnTo>
                  <a:lnTo>
                    <a:pt x="2500698" y="292874"/>
                  </a:lnTo>
                  <a:lnTo>
                    <a:pt x="2500698" y="101027"/>
                  </a:lnTo>
                  <a:lnTo>
                    <a:pt x="2501711" y="100012"/>
                  </a:lnTo>
                  <a:lnTo>
                    <a:pt x="2504154" y="100012"/>
                  </a:lnTo>
                  <a:lnTo>
                    <a:pt x="2505168" y="101027"/>
                  </a:lnTo>
                  <a:lnTo>
                    <a:pt x="2505168" y="292874"/>
                  </a:lnTo>
                  <a:lnTo>
                    <a:pt x="2504154" y="293889"/>
                  </a:lnTo>
                  <a:close/>
                </a:path>
                <a:path w="2505710" h="301625">
                  <a:moveTo>
                    <a:pt x="1259094" y="295829"/>
                  </a:moveTo>
                  <a:lnTo>
                    <a:pt x="1254625" y="295829"/>
                  </a:lnTo>
                  <a:lnTo>
                    <a:pt x="1254654" y="1014"/>
                  </a:lnTo>
                  <a:lnTo>
                    <a:pt x="1255667" y="0"/>
                  </a:lnTo>
                  <a:lnTo>
                    <a:pt x="1258081" y="0"/>
                  </a:lnTo>
                  <a:lnTo>
                    <a:pt x="1259094" y="1014"/>
                  </a:lnTo>
                  <a:lnTo>
                    <a:pt x="1259094" y="295829"/>
                  </a:lnTo>
                  <a:close/>
                </a:path>
                <a:path w="2505710" h="301625">
                  <a:moveTo>
                    <a:pt x="1257832" y="301321"/>
                  </a:moveTo>
                  <a:lnTo>
                    <a:pt x="1255936" y="301321"/>
                  </a:lnTo>
                  <a:lnTo>
                    <a:pt x="726012" y="61601"/>
                  </a:lnTo>
                  <a:lnTo>
                    <a:pt x="1013" y="61601"/>
                  </a:lnTo>
                  <a:lnTo>
                    <a:pt x="0" y="60586"/>
                  </a:lnTo>
                  <a:lnTo>
                    <a:pt x="0" y="58139"/>
                  </a:lnTo>
                  <a:lnTo>
                    <a:pt x="1013" y="57124"/>
                  </a:lnTo>
                  <a:lnTo>
                    <a:pt x="726950" y="57124"/>
                  </a:lnTo>
                  <a:lnTo>
                    <a:pt x="1254625" y="295829"/>
                  </a:lnTo>
                  <a:lnTo>
                    <a:pt x="1259094" y="295829"/>
                  </a:lnTo>
                  <a:lnTo>
                    <a:pt x="1259094" y="300037"/>
                  </a:lnTo>
                  <a:lnTo>
                    <a:pt x="1258707" y="300754"/>
                  </a:lnTo>
                  <a:lnTo>
                    <a:pt x="1257832" y="301321"/>
                  </a:lnTo>
                  <a:close/>
                </a:path>
              </a:pathLst>
            </a:custGeom>
            <a:solidFill>
              <a:srgbClr val="BDBDA2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7852" y="7526360"/>
              <a:ext cx="296418" cy="2089282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806737" y="483750"/>
            <a:ext cx="2446443" cy="1043598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648156" marR="3387" indent="-640111" defTabSz="609630">
              <a:lnSpc>
                <a:spcPct val="116799"/>
              </a:lnSpc>
              <a:spcBef>
                <a:spcPts val="63"/>
              </a:spcBef>
            </a:pPr>
            <a:r>
              <a:rPr sz="3033" kern="0" spc="167" dirty="0">
                <a:solidFill>
                  <a:schemeClr val="tx2"/>
                </a:solidFill>
                <a:latin typeface="Tahoma"/>
                <a:cs typeface="Tahoma"/>
              </a:rPr>
              <a:t>Prepare</a:t>
            </a:r>
            <a:r>
              <a:rPr sz="3033" kern="0" spc="-177" dirty="0">
                <a:solidFill>
                  <a:schemeClr val="tx2"/>
                </a:solidFill>
                <a:latin typeface="Tahoma"/>
                <a:cs typeface="Tahoma"/>
              </a:rPr>
              <a:t> </a:t>
            </a:r>
            <a:r>
              <a:rPr sz="3033" kern="0" spc="123" dirty="0">
                <a:solidFill>
                  <a:schemeClr val="tx2"/>
                </a:solidFill>
                <a:latin typeface="Tahoma"/>
                <a:cs typeface="Tahoma"/>
              </a:rPr>
              <a:t>Your </a:t>
            </a:r>
            <a:r>
              <a:rPr sz="3033" kern="0" spc="76" dirty="0">
                <a:solidFill>
                  <a:schemeClr val="tx2"/>
                </a:solidFill>
                <a:latin typeface="Tahoma"/>
                <a:cs typeface="Tahoma"/>
              </a:rPr>
              <a:t>Home</a:t>
            </a:r>
            <a:endParaRPr sz="3033" kern="0" dirty="0">
              <a:solidFill>
                <a:schemeClr val="tx2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B5DDEE-D5BD-F3DA-C37F-664747A13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A05CA6FC-4768-074A-261E-09361C6300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405163" y="2157703"/>
            <a:ext cx="4483986" cy="27951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2139634" marR="3387" algn="ctr" rtl="0">
              <a:lnSpc>
                <a:spcPct val="90000"/>
              </a:lnSpc>
              <a:spcBef>
                <a:spcPct val="0"/>
              </a:spcBef>
            </a:pPr>
            <a:r>
              <a:rPr lang="en-US" sz="5600" kern="1200" spc="-20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you have a Grab Bag?</a:t>
            </a:r>
            <a:endParaRPr lang="en-US" sz="5600" kern="12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Workwear World Emergency Grab Bag Printed Home Evacuation &amp; Car Winter ...">
            <a:extLst>
              <a:ext uri="{FF2B5EF4-FFF2-40B4-BE49-F238E27FC236}">
                <a16:creationId xmlns:a16="http://schemas.microsoft.com/office/drawing/2014/main" id="{E5136037-08BA-AC0C-91A1-2CE9405F6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751" y="1244726"/>
            <a:ext cx="5708649" cy="433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54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" y="2740508"/>
            <a:ext cx="4287430" cy="27951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1179889" algn="ctr" rtl="0">
              <a:lnSpc>
                <a:spcPct val="90000"/>
              </a:lnSpc>
              <a:spcBef>
                <a:spcPct val="0"/>
              </a:spcBef>
            </a:pPr>
            <a:r>
              <a:rPr lang="en-US" sz="4400" kern="1200" spc="24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</a:t>
            </a:r>
            <a:r>
              <a:rPr lang="en-US" sz="4400" kern="1200" spc="-17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kern="1200" spc="16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would</a:t>
            </a:r>
            <a:r>
              <a:rPr lang="en-US" sz="4400" kern="1200" spc="-17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kern="1200" spc="20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  <a:r>
              <a:rPr lang="en-US" sz="4400" kern="1200" spc="-17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kern="1200" spc="14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</a:t>
            </a:r>
            <a:r>
              <a:rPr lang="en-US" sz="4400" kern="1200" spc="-169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kern="1200" spc="107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sz="4400" kern="1200" spc="-17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kern="1200" spc="22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  <a:r>
              <a:rPr lang="en-US" sz="4400" kern="1200" spc="-173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kern="1200" spc="136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emergency</a:t>
            </a:r>
            <a:r>
              <a:rPr lang="en-US" sz="4400" kern="1200" spc="-169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kern="1200" spc="15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kit?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5751" y="1010887"/>
            <a:ext cx="5708649" cy="48062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85556" y="157840"/>
            <a:ext cx="11023177" cy="476135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>
              <a:spcBef>
                <a:spcPts val="73"/>
              </a:spcBef>
            </a:pPr>
            <a:r>
              <a:rPr spc="243" dirty="0">
                <a:solidFill>
                  <a:schemeClr val="tx2"/>
                </a:solidFill>
              </a:rPr>
              <a:t>What</a:t>
            </a:r>
            <a:r>
              <a:rPr spc="-177" dirty="0">
                <a:solidFill>
                  <a:schemeClr val="tx2"/>
                </a:solidFill>
              </a:rPr>
              <a:t> </a:t>
            </a:r>
            <a:r>
              <a:rPr spc="253" dirty="0">
                <a:solidFill>
                  <a:schemeClr val="tx2"/>
                </a:solidFill>
              </a:rPr>
              <a:t>to</a:t>
            </a:r>
            <a:r>
              <a:rPr spc="-173" dirty="0">
                <a:solidFill>
                  <a:schemeClr val="tx2"/>
                </a:solidFill>
              </a:rPr>
              <a:t> </a:t>
            </a:r>
            <a:r>
              <a:rPr spc="87" dirty="0">
                <a:solidFill>
                  <a:schemeClr val="tx2"/>
                </a:solidFill>
              </a:rPr>
              <a:t>Include</a:t>
            </a:r>
            <a:r>
              <a:rPr spc="-173" dirty="0">
                <a:solidFill>
                  <a:schemeClr val="tx2"/>
                </a:solidFill>
              </a:rPr>
              <a:t> </a:t>
            </a:r>
            <a:r>
              <a:rPr spc="107" dirty="0">
                <a:solidFill>
                  <a:schemeClr val="tx2"/>
                </a:solidFill>
              </a:rPr>
              <a:t>in</a:t>
            </a:r>
            <a:r>
              <a:rPr spc="-177" dirty="0">
                <a:solidFill>
                  <a:schemeClr val="tx2"/>
                </a:solidFill>
              </a:rPr>
              <a:t> </a:t>
            </a:r>
            <a:r>
              <a:rPr spc="143" dirty="0">
                <a:solidFill>
                  <a:schemeClr val="tx2"/>
                </a:solidFill>
              </a:rPr>
              <a:t>Your</a:t>
            </a:r>
            <a:r>
              <a:rPr spc="-173" dirty="0">
                <a:solidFill>
                  <a:schemeClr val="tx2"/>
                </a:solidFill>
              </a:rPr>
              <a:t> </a:t>
            </a:r>
            <a:r>
              <a:rPr spc="153" dirty="0">
                <a:solidFill>
                  <a:schemeClr val="tx2"/>
                </a:solidFill>
              </a:rPr>
              <a:t>Emergency</a:t>
            </a:r>
            <a:r>
              <a:rPr spc="-173" dirty="0">
                <a:solidFill>
                  <a:schemeClr val="tx2"/>
                </a:solidFill>
              </a:rPr>
              <a:t> </a:t>
            </a:r>
            <a:r>
              <a:rPr spc="163" dirty="0">
                <a:solidFill>
                  <a:schemeClr val="tx2"/>
                </a:solidFill>
              </a:rPr>
              <a:t>Kit</a:t>
            </a:r>
            <a:r>
              <a:rPr spc="-177" dirty="0">
                <a:solidFill>
                  <a:schemeClr val="tx2"/>
                </a:solidFill>
              </a:rPr>
              <a:t> </a:t>
            </a:r>
            <a:r>
              <a:rPr spc="167" dirty="0">
                <a:solidFill>
                  <a:schemeClr val="tx2"/>
                </a:solidFill>
              </a:rPr>
              <a:t>(also</a:t>
            </a:r>
            <a:r>
              <a:rPr spc="-173" dirty="0">
                <a:solidFill>
                  <a:schemeClr val="tx2"/>
                </a:solidFill>
              </a:rPr>
              <a:t> </a:t>
            </a:r>
            <a:r>
              <a:rPr spc="127" dirty="0">
                <a:solidFill>
                  <a:schemeClr val="tx2"/>
                </a:solidFill>
              </a:rPr>
              <a:t>known</a:t>
            </a:r>
            <a:r>
              <a:rPr spc="-173" dirty="0">
                <a:solidFill>
                  <a:schemeClr val="tx2"/>
                </a:solidFill>
              </a:rPr>
              <a:t> </a:t>
            </a:r>
            <a:r>
              <a:rPr spc="173" dirty="0">
                <a:solidFill>
                  <a:schemeClr val="tx2"/>
                </a:solidFill>
              </a:rPr>
              <a:t>as</a:t>
            </a:r>
            <a:r>
              <a:rPr spc="-177" dirty="0">
                <a:solidFill>
                  <a:schemeClr val="tx2"/>
                </a:solidFill>
              </a:rPr>
              <a:t> </a:t>
            </a:r>
            <a:r>
              <a:rPr spc="123" dirty="0">
                <a:solidFill>
                  <a:schemeClr val="tx2"/>
                </a:solidFill>
              </a:rPr>
              <a:t>‘grab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7333" y="658296"/>
            <a:ext cx="10548620" cy="5455703"/>
          </a:xfrm>
          <a:prstGeom prst="rect">
            <a:avLst/>
          </a:prstGeom>
        </p:spPr>
        <p:txBody>
          <a:bodyPr vert="horz" wrap="square" lIns="0" tIns="48683" rIns="0" bIns="0" rtlCol="0">
            <a:spAutoFit/>
          </a:bodyPr>
          <a:lstStyle/>
          <a:p>
            <a:pPr marL="4813117" defTabSz="609630">
              <a:spcBef>
                <a:spcPts val="383"/>
              </a:spcBef>
            </a:pPr>
            <a:r>
              <a:rPr lang="en-GB" sz="3033" kern="0" spc="100" dirty="0">
                <a:solidFill>
                  <a:schemeClr val="tx2"/>
                </a:solidFill>
                <a:latin typeface="Tahoma"/>
                <a:cs typeface="Tahoma"/>
              </a:rPr>
              <a:t>bags</a:t>
            </a:r>
            <a:r>
              <a:rPr sz="3033" kern="0" spc="100" dirty="0">
                <a:solidFill>
                  <a:schemeClr val="tx2"/>
                </a:solidFill>
                <a:latin typeface="Tahoma"/>
                <a:cs typeface="Tahoma"/>
              </a:rPr>
              <a:t>)</a:t>
            </a:r>
            <a:endParaRPr sz="3033" kern="0" dirty="0">
              <a:solidFill>
                <a:schemeClr val="tx2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243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53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Torch</a:t>
            </a:r>
            <a:r>
              <a:rPr sz="3033" kern="0" spc="-16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13" dirty="0">
                <a:solidFill>
                  <a:sysClr val="windowText" lastClr="000000"/>
                </a:solidFill>
                <a:latin typeface="Tahoma"/>
                <a:cs typeface="Tahoma"/>
              </a:rPr>
              <a:t>(battery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or</a:t>
            </a:r>
            <a:r>
              <a:rPr sz="3033" kern="0" spc="-16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17" dirty="0">
                <a:solidFill>
                  <a:sysClr val="windowText" lastClr="000000"/>
                </a:solidFill>
                <a:latin typeface="Tahoma"/>
                <a:cs typeface="Tahoma"/>
              </a:rPr>
              <a:t>wind-</a:t>
            </a:r>
            <a:r>
              <a:rPr sz="3033" kern="0" spc="103" dirty="0">
                <a:solidFill>
                  <a:sysClr val="windowText" lastClr="000000"/>
                </a:solidFill>
                <a:latin typeface="Tahoma"/>
                <a:cs typeface="Tahoma"/>
              </a:rPr>
              <a:t>up)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50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220" dirty="0">
                <a:solidFill>
                  <a:sysClr val="windowText" lastClr="000000"/>
                </a:solidFill>
                <a:latin typeface="Tahoma"/>
                <a:cs typeface="Tahoma"/>
              </a:rPr>
              <a:t>Portable</a:t>
            </a:r>
            <a:r>
              <a:rPr sz="3033" kern="0" spc="-16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0" dirty="0">
                <a:solidFill>
                  <a:sysClr val="windowText" lastClr="000000"/>
                </a:solidFill>
                <a:latin typeface="Tahoma"/>
                <a:cs typeface="Tahoma"/>
              </a:rPr>
              <a:t>phone</a:t>
            </a:r>
            <a:r>
              <a:rPr sz="3033" kern="0" spc="-16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charger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53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113" dirty="0">
                <a:solidFill>
                  <a:sysClr val="windowText" lastClr="000000"/>
                </a:solidFill>
                <a:latin typeface="Tahoma"/>
                <a:cs typeface="Tahoma"/>
              </a:rPr>
              <a:t>Radio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13" dirty="0">
                <a:solidFill>
                  <a:sysClr val="windowText" lastClr="000000"/>
                </a:solidFill>
                <a:latin typeface="Tahoma"/>
                <a:cs typeface="Tahoma"/>
              </a:rPr>
              <a:t>(battery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or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17" dirty="0">
                <a:solidFill>
                  <a:sysClr val="windowText" lastClr="000000"/>
                </a:solidFill>
                <a:latin typeface="Tahoma"/>
                <a:cs typeface="Tahoma"/>
              </a:rPr>
              <a:t>wind-</a:t>
            </a:r>
            <a:r>
              <a:rPr sz="3033" kern="0" spc="103" dirty="0">
                <a:solidFill>
                  <a:sysClr val="windowText" lastClr="000000"/>
                </a:solidFill>
                <a:latin typeface="Tahoma"/>
                <a:cs typeface="Tahoma"/>
              </a:rPr>
              <a:t>up)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60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133" dirty="0">
                <a:solidFill>
                  <a:sysClr val="windowText" lastClr="000000"/>
                </a:solidFill>
                <a:latin typeface="Tahoma"/>
                <a:cs typeface="Tahoma"/>
              </a:rPr>
              <a:t>Spare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batteries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5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203" dirty="0">
                <a:solidFill>
                  <a:sysClr val="windowText" lastClr="000000"/>
                </a:solidFill>
                <a:latin typeface="Tahoma"/>
                <a:cs typeface="Tahoma"/>
              </a:rPr>
              <a:t>First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3" dirty="0">
                <a:solidFill>
                  <a:sysClr val="windowText" lastClr="000000"/>
                </a:solidFill>
                <a:latin typeface="Tahoma"/>
                <a:cs typeface="Tahoma"/>
              </a:rPr>
              <a:t>aid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kit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[with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20" dirty="0">
                <a:solidFill>
                  <a:sysClr val="windowText" lastClr="000000"/>
                </a:solidFill>
                <a:latin typeface="Tahoma"/>
                <a:cs typeface="Tahoma"/>
              </a:rPr>
              <a:t>medication]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5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140" dirty="0">
                <a:solidFill>
                  <a:sysClr val="windowText" lastClr="000000"/>
                </a:solidFill>
                <a:latin typeface="Tahoma"/>
                <a:cs typeface="Tahoma"/>
              </a:rPr>
              <a:t>Hand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sanitiser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63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7" dirty="0">
                <a:solidFill>
                  <a:sysClr val="windowText" lastClr="000000"/>
                </a:solidFill>
                <a:latin typeface="Tahoma"/>
                <a:cs typeface="Tahoma"/>
              </a:rPr>
              <a:t>wet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13" dirty="0">
                <a:solidFill>
                  <a:sysClr val="windowText" lastClr="000000"/>
                </a:solidFill>
                <a:latin typeface="Tahoma"/>
                <a:cs typeface="Tahoma"/>
              </a:rPr>
              <a:t>wipes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5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213" dirty="0">
                <a:solidFill>
                  <a:sysClr val="windowText" lastClr="000000"/>
                </a:solidFill>
                <a:latin typeface="Tahoma"/>
                <a:cs typeface="Tahoma"/>
              </a:rPr>
              <a:t>Bottled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0" dirty="0">
                <a:solidFill>
                  <a:sysClr val="windowText" lastClr="000000"/>
                </a:solidFill>
                <a:latin typeface="Tahoma"/>
                <a:cs typeface="Tahoma"/>
              </a:rPr>
              <a:t>water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53" dirty="0">
                <a:solidFill>
                  <a:sysClr val="windowText" lastClr="000000"/>
                </a:solidFill>
                <a:latin typeface="Tahoma"/>
                <a:cs typeface="Tahoma"/>
              </a:rPr>
              <a:t>(2.5–</a:t>
            </a:r>
            <a:r>
              <a:rPr sz="3033" kern="0" spc="63" dirty="0">
                <a:solidFill>
                  <a:sysClr val="windowText" lastClr="000000"/>
                </a:solidFill>
                <a:latin typeface="Tahoma"/>
                <a:cs typeface="Tahoma"/>
              </a:rPr>
              <a:t>3L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3" dirty="0">
                <a:solidFill>
                  <a:sysClr val="windowText" lastClr="000000"/>
                </a:solidFill>
                <a:latin typeface="Tahoma"/>
                <a:cs typeface="Tahoma"/>
              </a:rPr>
              <a:t>per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7" dirty="0">
                <a:solidFill>
                  <a:sysClr val="windowText" lastClr="000000"/>
                </a:solidFill>
                <a:latin typeface="Tahoma"/>
                <a:cs typeface="Tahoma"/>
              </a:rPr>
              <a:t>person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3" dirty="0">
                <a:solidFill>
                  <a:sysClr val="windowText" lastClr="000000"/>
                </a:solidFill>
                <a:latin typeface="Tahoma"/>
                <a:cs typeface="Tahoma"/>
              </a:rPr>
              <a:t>per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03" dirty="0">
                <a:solidFill>
                  <a:sysClr val="windowText" lastClr="000000"/>
                </a:solidFill>
                <a:latin typeface="Tahoma"/>
                <a:cs typeface="Tahoma"/>
              </a:rPr>
              <a:t>day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60" dirty="0">
                <a:solidFill>
                  <a:sysClr val="windowText" lastClr="000000"/>
                </a:solidFill>
                <a:latin typeface="Tahoma"/>
                <a:cs typeface="Tahoma"/>
              </a:rPr>
              <a:t>minimum)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60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193" dirty="0">
                <a:solidFill>
                  <a:sysClr val="windowText" lastClr="000000"/>
                </a:solidFill>
                <a:latin typeface="Tahoma"/>
                <a:cs typeface="Tahoma"/>
              </a:rPr>
              <a:t>Non-</a:t>
            </a:r>
            <a:r>
              <a:rPr sz="3033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perishable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93" dirty="0">
                <a:solidFill>
                  <a:sysClr val="windowText" lastClr="000000"/>
                </a:solidFill>
                <a:latin typeface="Tahoma"/>
                <a:cs typeface="Tahoma"/>
              </a:rPr>
              <a:t>food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-620" dirty="0">
                <a:solidFill>
                  <a:sysClr val="windowText" lastClr="000000"/>
                </a:solidFill>
                <a:latin typeface="Tahoma"/>
                <a:cs typeface="Tahoma"/>
              </a:rPr>
              <a:t>+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90" dirty="0">
                <a:solidFill>
                  <a:sysClr val="windowText" lastClr="000000"/>
                </a:solidFill>
                <a:latin typeface="Tahoma"/>
                <a:cs typeface="Tahoma"/>
              </a:rPr>
              <a:t>tin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7" dirty="0">
                <a:solidFill>
                  <a:sysClr val="windowText" lastClr="000000"/>
                </a:solidFill>
                <a:latin typeface="Tahoma"/>
                <a:cs typeface="Tahoma"/>
              </a:rPr>
              <a:t>opener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defTabSz="609630">
              <a:spcBef>
                <a:spcPts val="169"/>
              </a:spcBef>
            </a:pPr>
            <a:r>
              <a:rPr sz="3400" kern="0" spc="-377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✅</a:t>
            </a:r>
            <a:r>
              <a:rPr sz="3400" kern="0" spc="-163" dirty="0">
                <a:solidFill>
                  <a:sysClr val="windowText" lastClr="000000"/>
                </a:solidFill>
                <a:latin typeface="Segoe UI Symbol"/>
                <a:cs typeface="Segoe UI Symbol"/>
              </a:rPr>
              <a:t> </a:t>
            </a:r>
            <a:r>
              <a:rPr sz="3033" kern="0" spc="197" dirty="0">
                <a:solidFill>
                  <a:sysClr val="windowText" lastClr="000000"/>
                </a:solidFill>
                <a:latin typeface="Tahoma"/>
                <a:cs typeface="Tahoma"/>
              </a:rPr>
              <a:t>Baby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3" dirty="0">
                <a:solidFill>
                  <a:sysClr val="windowText" lastClr="000000"/>
                </a:solidFill>
                <a:latin typeface="Tahoma"/>
                <a:cs typeface="Tahoma"/>
              </a:rPr>
              <a:t>supplies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&amp;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pet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93" dirty="0">
                <a:solidFill>
                  <a:sysClr val="windowText" lastClr="000000"/>
                </a:solidFill>
                <a:latin typeface="Tahoma"/>
                <a:cs typeface="Tahoma"/>
              </a:rPr>
              <a:t>food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40" dirty="0">
                <a:solidFill>
                  <a:sysClr val="windowText" lastClr="000000"/>
                </a:solidFill>
                <a:latin typeface="Tahoma"/>
                <a:cs typeface="Tahoma"/>
              </a:rPr>
              <a:t>if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23" dirty="0">
                <a:solidFill>
                  <a:sysClr val="windowText" lastClr="000000"/>
                </a:solidFill>
                <a:latin typeface="Tahoma"/>
                <a:cs typeface="Tahoma"/>
              </a:rPr>
              <a:t>needed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5825" y="3335062"/>
            <a:ext cx="4641849" cy="30924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9416" y="1475836"/>
            <a:ext cx="120650" cy="1206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9416" y="2083880"/>
            <a:ext cx="120650" cy="1206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9416" y="2646241"/>
            <a:ext cx="120650" cy="1206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29416" y="590487"/>
            <a:ext cx="7133167" cy="2342735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 algn="ctr" defTabSz="609630">
              <a:spcBef>
                <a:spcPts val="73"/>
              </a:spcBef>
            </a:pPr>
            <a:r>
              <a:rPr sz="3033" kern="0" spc="240" dirty="0">
                <a:solidFill>
                  <a:schemeClr val="tx2"/>
                </a:solidFill>
                <a:latin typeface="Tahoma"/>
                <a:cs typeface="Tahoma"/>
              </a:rPr>
              <a:t>Call</a:t>
            </a:r>
            <a:r>
              <a:rPr sz="3033" kern="0" spc="-177" dirty="0">
                <a:solidFill>
                  <a:schemeClr val="tx2"/>
                </a:solidFill>
                <a:latin typeface="Tahoma"/>
                <a:cs typeface="Tahoma"/>
              </a:rPr>
              <a:t> </a:t>
            </a:r>
            <a:r>
              <a:rPr sz="3033" kern="0" spc="253" dirty="0">
                <a:solidFill>
                  <a:schemeClr val="tx2"/>
                </a:solidFill>
                <a:latin typeface="Tahoma"/>
                <a:cs typeface="Tahoma"/>
              </a:rPr>
              <a:t>to</a:t>
            </a:r>
            <a:r>
              <a:rPr sz="3033" kern="0" spc="-177" dirty="0">
                <a:solidFill>
                  <a:schemeClr val="tx2"/>
                </a:solidFill>
                <a:latin typeface="Tahoma"/>
                <a:cs typeface="Tahoma"/>
              </a:rPr>
              <a:t> </a:t>
            </a:r>
            <a:r>
              <a:rPr sz="3033" kern="0" spc="197" dirty="0">
                <a:solidFill>
                  <a:schemeClr val="tx2"/>
                </a:solidFill>
                <a:latin typeface="Tahoma"/>
                <a:cs typeface="Tahoma"/>
              </a:rPr>
              <a:t>Action</a:t>
            </a:r>
            <a:endParaRPr sz="3033" kern="0" dirty="0">
              <a:solidFill>
                <a:schemeClr val="tx2"/>
              </a:solidFill>
              <a:latin typeface="Tahoma"/>
              <a:cs typeface="Tahoma"/>
            </a:endParaRPr>
          </a:p>
          <a:p>
            <a:pPr marL="664667" marR="3387" defTabSz="609630">
              <a:lnSpc>
                <a:spcPct val="116799"/>
              </a:lnSpc>
              <a:spcBef>
                <a:spcPts val="1773"/>
              </a:spcBef>
            </a:pPr>
            <a:r>
              <a:rPr sz="3033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Visit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27" dirty="0">
                <a:solidFill>
                  <a:sysClr val="windowText" lastClr="000000"/>
                </a:solidFill>
                <a:latin typeface="Tahoma"/>
                <a:cs typeface="Tahoma"/>
              </a:rPr>
              <a:t>gov.uk/prepare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60" dirty="0">
                <a:solidFill>
                  <a:sysClr val="windowText" lastClr="000000"/>
                </a:solidFill>
                <a:latin typeface="Tahoma"/>
                <a:cs typeface="Tahoma"/>
              </a:rPr>
              <a:t>for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03" dirty="0">
                <a:solidFill>
                  <a:sysClr val="windowText" lastClr="000000"/>
                </a:solidFill>
                <a:latin typeface="Tahoma"/>
                <a:cs typeface="Tahoma"/>
              </a:rPr>
              <a:t>resources.</a:t>
            </a:r>
            <a:r>
              <a:rPr lang="en-GB" sz="3033" kern="0" spc="10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93" dirty="0">
                <a:solidFill>
                  <a:sysClr val="windowText" lastClr="000000"/>
                </a:solidFill>
                <a:latin typeface="Tahoma"/>
                <a:cs typeface="Tahoma"/>
              </a:rPr>
              <a:t>Sign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07" dirty="0">
                <a:solidFill>
                  <a:sysClr val="windowText" lastClr="000000"/>
                </a:solidFill>
                <a:latin typeface="Tahoma"/>
                <a:cs typeface="Tahoma"/>
              </a:rPr>
              <a:t>up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60" dirty="0">
                <a:solidFill>
                  <a:sysClr val="windowText" lastClr="000000"/>
                </a:solidFill>
                <a:latin typeface="Tahoma"/>
                <a:cs typeface="Tahoma"/>
              </a:rPr>
              <a:t>for</a:t>
            </a:r>
            <a:r>
              <a:rPr sz="3033" kern="0" spc="-17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57" dirty="0">
                <a:solidFill>
                  <a:sysClr val="windowText" lastClr="000000"/>
                </a:solidFill>
                <a:latin typeface="Tahoma"/>
                <a:cs typeface="Tahoma"/>
              </a:rPr>
              <a:t>alerts.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664667" defTabSz="609630">
              <a:spcBef>
                <a:spcPts val="610"/>
              </a:spcBef>
            </a:pPr>
            <a:r>
              <a:rPr sz="3033" kern="0" spc="237" dirty="0">
                <a:solidFill>
                  <a:sysClr val="windowText" lastClr="000000"/>
                </a:solidFill>
                <a:latin typeface="Tahoma"/>
                <a:cs typeface="Tahoma"/>
              </a:rPr>
              <a:t>Start</a:t>
            </a:r>
            <a:r>
              <a:rPr sz="3033" kern="0" spc="-17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223" dirty="0">
                <a:solidFill>
                  <a:sysClr val="windowText" lastClr="000000"/>
                </a:solidFill>
                <a:latin typeface="Tahoma"/>
                <a:cs typeface="Tahoma"/>
              </a:rPr>
              <a:t>your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36" dirty="0">
                <a:solidFill>
                  <a:sysClr val="windowText" lastClr="000000"/>
                </a:solidFill>
                <a:latin typeface="Tahoma"/>
                <a:cs typeface="Tahoma"/>
              </a:rPr>
              <a:t>emergency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77" dirty="0">
                <a:solidFill>
                  <a:sysClr val="windowText" lastClr="000000"/>
                </a:solidFill>
                <a:latin typeface="Tahoma"/>
                <a:cs typeface="Tahoma"/>
              </a:rPr>
              <a:t>plan</a:t>
            </a:r>
            <a:r>
              <a:rPr sz="3033" kern="0" spc="-169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3033" kern="0" spc="140" dirty="0">
                <a:solidFill>
                  <a:sysClr val="windowText" lastClr="000000"/>
                </a:solidFill>
                <a:latin typeface="Tahoma"/>
                <a:cs typeface="Tahoma"/>
              </a:rPr>
              <a:t>today!</a:t>
            </a:r>
            <a:endParaRPr sz="3033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03231" y="339492"/>
            <a:ext cx="5985537" cy="527559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467" algn="ctr">
              <a:spcBef>
                <a:spcPts val="73"/>
              </a:spcBef>
            </a:pPr>
            <a:r>
              <a:rPr sz="3367" b="1" spc="136" dirty="0">
                <a:solidFill>
                  <a:schemeClr val="tx2"/>
                </a:solidFill>
              </a:rPr>
              <a:t>Key</a:t>
            </a:r>
            <a:r>
              <a:rPr sz="3367" b="1" spc="-193" dirty="0">
                <a:solidFill>
                  <a:schemeClr val="tx2"/>
                </a:solidFill>
              </a:rPr>
              <a:t> </a:t>
            </a:r>
            <a:r>
              <a:rPr sz="3367" b="1" spc="147" dirty="0">
                <a:solidFill>
                  <a:schemeClr val="tx2"/>
                </a:solidFill>
              </a:rPr>
              <a:t>website</a:t>
            </a:r>
            <a:r>
              <a:rPr sz="3367" b="1" spc="-193" dirty="0">
                <a:solidFill>
                  <a:schemeClr val="tx2"/>
                </a:solidFill>
              </a:rPr>
              <a:t> </a:t>
            </a:r>
            <a:r>
              <a:rPr sz="3367" b="1" spc="180" dirty="0">
                <a:solidFill>
                  <a:schemeClr val="tx2"/>
                </a:solidFill>
              </a:rPr>
              <a:t>and</a:t>
            </a:r>
            <a:r>
              <a:rPr sz="3367" b="1" spc="-193" dirty="0">
                <a:solidFill>
                  <a:schemeClr val="tx2"/>
                </a:solidFill>
              </a:rPr>
              <a:t> </a:t>
            </a:r>
            <a:r>
              <a:rPr sz="3367" b="1" spc="147" dirty="0">
                <a:solidFill>
                  <a:schemeClr val="tx2"/>
                </a:solidFill>
              </a:rPr>
              <a:t>sources</a:t>
            </a:r>
            <a:endParaRPr sz="3367" b="1" dirty="0">
              <a:solidFill>
                <a:schemeClr val="tx2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065" y="1256891"/>
            <a:ext cx="139700" cy="1396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09789" y="1086460"/>
            <a:ext cx="10739120" cy="5208178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36831" marR="1396223" defTabSz="609630">
              <a:lnSpc>
                <a:spcPct val="116300"/>
              </a:lnSpc>
              <a:spcBef>
                <a:spcPts val="67"/>
              </a:spcBef>
            </a:pPr>
            <a:r>
              <a:rPr sz="2800" kern="0" spc="183" dirty="0">
                <a:solidFill>
                  <a:sysClr val="windowText" lastClr="000000"/>
                </a:solidFill>
                <a:latin typeface="Tahoma"/>
                <a:cs typeface="Tahoma"/>
              </a:rPr>
              <a:t>PREPARE</a:t>
            </a:r>
            <a:r>
              <a:rPr sz="2800" kern="0" spc="-19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lang="en-US" sz="2800" kern="0" spc="-193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2800" kern="0" spc="-19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27" dirty="0">
                <a:solidFill>
                  <a:srgbClr val="858585"/>
                </a:solidFill>
                <a:latin typeface="Tahoma"/>
                <a:cs typeface="Tahoma"/>
                <a:hlinkClick r:id="rId3"/>
              </a:rPr>
              <a:t>https://prepare.campaign.gov.uk/</a:t>
            </a:r>
            <a:r>
              <a:rPr sz="2800" kern="0" spc="127" dirty="0">
                <a:solidFill>
                  <a:srgbClr val="858585"/>
                </a:solidFill>
                <a:latin typeface="Tahoma"/>
                <a:cs typeface="Tahoma"/>
              </a:rPr>
              <a:t> </a:t>
            </a:r>
            <a:endParaRPr lang="en-US" sz="2800" kern="0" spc="127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36831" marR="1396223" defTabSz="609630">
              <a:lnSpc>
                <a:spcPct val="116300"/>
              </a:lnSpc>
              <a:spcBef>
                <a:spcPts val="67"/>
              </a:spcBef>
            </a:pPr>
            <a:endParaRPr lang="en-US" sz="800" kern="0" spc="127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36831" marR="1396223" defTabSz="609630">
              <a:lnSpc>
                <a:spcPct val="116300"/>
              </a:lnSpc>
              <a:spcBef>
                <a:spcPts val="67"/>
              </a:spcBef>
            </a:pPr>
            <a:r>
              <a:rPr sz="2800" kern="0" spc="353" dirty="0">
                <a:solidFill>
                  <a:sysClr val="windowText" lastClr="000000"/>
                </a:solidFill>
                <a:latin typeface="Tahoma"/>
                <a:cs typeface="Tahoma"/>
              </a:rPr>
              <a:t>MET</a:t>
            </a:r>
            <a:r>
              <a:rPr lang="en-US" sz="2800" kern="0" spc="-19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240" dirty="0">
                <a:solidFill>
                  <a:sysClr val="windowText" lastClr="000000"/>
                </a:solidFill>
                <a:latin typeface="Tahoma"/>
                <a:cs typeface="Tahoma"/>
              </a:rPr>
              <a:t>Office</a:t>
            </a:r>
            <a:r>
              <a:rPr lang="en-US" sz="2800" kern="0" spc="24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lang="en-GB" sz="2800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(</a:t>
            </a:r>
            <a:r>
              <a:rPr sz="2800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weather</a:t>
            </a:r>
            <a:r>
              <a:rPr sz="2800" kern="0" spc="-19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67" dirty="0">
                <a:solidFill>
                  <a:sysClr val="windowText" lastClr="000000"/>
                </a:solidFill>
                <a:latin typeface="Tahoma"/>
                <a:cs typeface="Tahoma"/>
              </a:rPr>
              <a:t>warning</a:t>
            </a:r>
            <a:r>
              <a:rPr sz="2800" kern="0" spc="-19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50" dirty="0">
                <a:solidFill>
                  <a:sysClr val="windowText" lastClr="000000"/>
                </a:solidFill>
                <a:latin typeface="Tahoma"/>
                <a:cs typeface="Tahoma"/>
              </a:rPr>
              <a:t>updates)</a:t>
            </a:r>
            <a:r>
              <a:rPr sz="2800" kern="0" spc="-19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97" dirty="0">
                <a:solidFill>
                  <a:sysClr val="windowText" lastClr="000000"/>
                </a:solidFill>
                <a:latin typeface="Tahoma"/>
                <a:cs typeface="Tahoma"/>
              </a:rPr>
              <a:t>- </a:t>
            </a:r>
            <a:r>
              <a:rPr sz="2800" kern="0" spc="93" dirty="0">
                <a:solidFill>
                  <a:srgbClr val="858585"/>
                </a:solidFill>
                <a:latin typeface="Tahoma"/>
                <a:cs typeface="Tahoma"/>
                <a:hlinkClick r:id="rId4"/>
              </a:rPr>
              <a:t>www.metoffice.gov.uk</a:t>
            </a:r>
            <a:endParaRPr lang="en-US" sz="2800" kern="0" spc="93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36831" marR="1396223" defTabSz="609630">
              <a:lnSpc>
                <a:spcPct val="116300"/>
              </a:lnSpc>
              <a:spcBef>
                <a:spcPts val="67"/>
              </a:spcBef>
            </a:pPr>
            <a:endParaRPr sz="800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36831" marR="4534973" defTabSz="609630">
              <a:lnSpc>
                <a:spcPct val="116300"/>
              </a:lnSpc>
            </a:pPr>
            <a:r>
              <a:rPr sz="2800" kern="0" spc="157" dirty="0">
                <a:solidFill>
                  <a:sysClr val="windowText" lastClr="000000"/>
                </a:solidFill>
                <a:latin typeface="Tahoma"/>
                <a:cs typeface="Tahoma"/>
              </a:rPr>
              <a:t>Cheshire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30" dirty="0">
                <a:solidFill>
                  <a:sysClr val="windowText" lastClr="000000"/>
                </a:solidFill>
                <a:latin typeface="Tahoma"/>
                <a:cs typeface="Tahoma"/>
              </a:rPr>
              <a:t>Resilience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Foru</a:t>
            </a:r>
            <a:r>
              <a:rPr lang="en-US" sz="2800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m - </a:t>
            </a:r>
            <a:r>
              <a:rPr sz="2800" kern="0" spc="100" dirty="0">
                <a:solidFill>
                  <a:srgbClr val="858585"/>
                </a:solidFill>
                <a:latin typeface="Tahoma"/>
                <a:cs typeface="Tahoma"/>
                <a:hlinkClick r:id="rId5"/>
              </a:rPr>
              <a:t>www.cheshireresilience.org.uk</a:t>
            </a:r>
            <a:endParaRPr lang="en-US" sz="2800" kern="0" spc="100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36831" marR="4534973" defTabSz="609630">
              <a:lnSpc>
                <a:spcPct val="116300"/>
              </a:lnSpc>
            </a:pPr>
            <a:endParaRPr sz="800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marL="8467" marR="3387" indent="28365" defTabSz="609630">
              <a:lnSpc>
                <a:spcPct val="115700"/>
              </a:lnSpc>
              <a:spcBef>
                <a:spcPts val="27"/>
              </a:spcBef>
            </a:pPr>
            <a:r>
              <a:rPr sz="2800" kern="0" spc="240" dirty="0">
                <a:solidFill>
                  <a:sysClr val="windowText" lastClr="000000"/>
                </a:solidFill>
                <a:latin typeface="Tahoma"/>
                <a:cs typeface="Tahoma"/>
              </a:rPr>
              <a:t>Priority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83" dirty="0">
                <a:solidFill>
                  <a:sysClr val="windowText" lastClr="000000"/>
                </a:solidFill>
                <a:latin typeface="Tahoma"/>
                <a:cs typeface="Tahoma"/>
              </a:rPr>
              <a:t>Services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40" dirty="0">
                <a:solidFill>
                  <a:sysClr val="windowText" lastClr="000000"/>
                </a:solidFill>
                <a:latin typeface="Tahoma"/>
                <a:cs typeface="Tahoma"/>
              </a:rPr>
              <a:t>Register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60" dirty="0">
                <a:solidFill>
                  <a:srgbClr val="858585"/>
                </a:solidFill>
                <a:latin typeface="Tahoma"/>
                <a:cs typeface="Tahoma"/>
                <a:hlinkClick r:id="rId6"/>
              </a:rPr>
              <a:t>www.thepsr.co.uk</a:t>
            </a:r>
            <a:r>
              <a:rPr sz="2800" kern="0" spc="60" dirty="0">
                <a:solidFill>
                  <a:srgbClr val="858585"/>
                </a:solidFill>
                <a:latin typeface="Tahoma"/>
                <a:cs typeface="Tahoma"/>
              </a:rPr>
              <a:t> </a:t>
            </a:r>
            <a:endParaRPr lang="en-US" sz="2800" kern="0" spc="60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8467" marR="3387" indent="28365" defTabSz="609630">
              <a:lnSpc>
                <a:spcPct val="115700"/>
              </a:lnSpc>
              <a:spcBef>
                <a:spcPts val="27"/>
              </a:spcBef>
            </a:pPr>
            <a:endParaRPr lang="en-US" sz="800" kern="0" spc="60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8467" marR="3387" indent="28365" defTabSz="609630">
              <a:lnSpc>
                <a:spcPct val="115700"/>
              </a:lnSpc>
              <a:spcBef>
                <a:spcPts val="27"/>
              </a:spcBef>
            </a:pPr>
            <a:r>
              <a:rPr sz="2800" kern="0" spc="157" dirty="0">
                <a:solidFill>
                  <a:sysClr val="windowText" lastClr="000000"/>
                </a:solidFill>
                <a:latin typeface="Tahoma"/>
                <a:cs typeface="Tahoma"/>
              </a:rPr>
              <a:t>Cheshire</a:t>
            </a:r>
            <a:r>
              <a:rPr sz="2800" kern="0" spc="-19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90" dirty="0">
                <a:solidFill>
                  <a:sysClr val="windowText" lastClr="000000"/>
                </a:solidFill>
                <a:latin typeface="Tahoma"/>
                <a:cs typeface="Tahoma"/>
              </a:rPr>
              <a:t>Fire</a:t>
            </a:r>
            <a:r>
              <a:rPr sz="2800" kern="0" spc="-19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80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2800" kern="0" spc="-19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17" dirty="0">
                <a:solidFill>
                  <a:sysClr val="windowText" lastClr="000000"/>
                </a:solidFill>
                <a:latin typeface="Tahoma"/>
                <a:cs typeface="Tahoma"/>
              </a:rPr>
              <a:t>Rescue</a:t>
            </a:r>
            <a:r>
              <a:rPr sz="2800" kern="0" spc="-190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2800" kern="0" spc="-193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87" dirty="0">
                <a:solidFill>
                  <a:srgbClr val="858585"/>
                </a:solidFill>
                <a:latin typeface="Tahoma"/>
                <a:cs typeface="Tahoma"/>
                <a:hlinkClick r:id="rId7"/>
              </a:rPr>
              <a:t>www.cheshirefire.gov.uk</a:t>
            </a:r>
            <a:r>
              <a:rPr sz="2800" kern="0" spc="87" dirty="0">
                <a:solidFill>
                  <a:srgbClr val="858585"/>
                </a:solidFill>
                <a:latin typeface="Tahoma"/>
                <a:cs typeface="Tahoma"/>
              </a:rPr>
              <a:t> </a:t>
            </a:r>
            <a:endParaRPr lang="en-US" sz="2800" kern="0" spc="87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8467" marR="3387" indent="28365" defTabSz="609630">
              <a:lnSpc>
                <a:spcPct val="115700"/>
              </a:lnSpc>
              <a:spcBef>
                <a:spcPts val="27"/>
              </a:spcBef>
            </a:pPr>
            <a:endParaRPr lang="en-US" sz="800" kern="0" spc="87" dirty="0">
              <a:solidFill>
                <a:srgbClr val="858585"/>
              </a:solidFill>
              <a:latin typeface="Tahoma"/>
              <a:cs typeface="Tahoma"/>
            </a:endParaRPr>
          </a:p>
          <a:p>
            <a:pPr marL="8467" marR="3387" indent="28365" defTabSz="609630">
              <a:lnSpc>
                <a:spcPct val="115700"/>
              </a:lnSpc>
              <a:spcBef>
                <a:spcPts val="27"/>
              </a:spcBef>
            </a:pPr>
            <a:r>
              <a:rPr sz="2800" kern="0" spc="230" dirty="0">
                <a:solidFill>
                  <a:sysClr val="windowText" lastClr="000000"/>
                </a:solidFill>
                <a:latin typeface="Tahoma"/>
                <a:cs typeface="Tahoma"/>
              </a:rPr>
              <a:t>Flood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280" dirty="0">
                <a:solidFill>
                  <a:sysClr val="windowText" lastClr="000000"/>
                </a:solidFill>
                <a:latin typeface="Tahoma"/>
                <a:cs typeface="Tahoma"/>
              </a:rPr>
              <a:t>Alerts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69" dirty="0">
                <a:solidFill>
                  <a:sysClr val="windowText" lastClr="000000"/>
                </a:solidFill>
                <a:latin typeface="Tahoma"/>
                <a:cs typeface="Tahoma"/>
              </a:rPr>
              <a:t>and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53" dirty="0">
                <a:solidFill>
                  <a:sysClr val="windowText" lastClr="000000"/>
                </a:solidFill>
                <a:latin typeface="Tahoma"/>
                <a:cs typeface="Tahoma"/>
              </a:rPr>
              <a:t>Warning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33" dirty="0">
                <a:solidFill>
                  <a:sysClr val="windowText" lastClr="000000"/>
                </a:solidFill>
                <a:latin typeface="Tahoma"/>
                <a:cs typeface="Tahoma"/>
              </a:rPr>
              <a:t>(Gov)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220" dirty="0">
                <a:solidFill>
                  <a:sysClr val="windowText" lastClr="000000"/>
                </a:solidFill>
                <a:latin typeface="Tahoma"/>
                <a:cs typeface="Tahoma"/>
              </a:rPr>
              <a:t>-</a:t>
            </a:r>
            <a:r>
              <a:rPr sz="2800" kern="0" spc="-187" dirty="0">
                <a:solidFill>
                  <a:sysClr val="windowText" lastClr="000000"/>
                </a:solidFill>
                <a:latin typeface="Tahoma"/>
                <a:cs typeface="Tahoma"/>
              </a:rPr>
              <a:t> </a:t>
            </a:r>
            <a:r>
              <a:rPr sz="2800" kern="0" spc="183" dirty="0">
                <a:solidFill>
                  <a:srgbClr val="0000FF"/>
                </a:solidFill>
                <a:latin typeface="Tahoma"/>
                <a:cs typeface="Tahom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https://check-</a:t>
            </a:r>
            <a:r>
              <a:rPr sz="2800" kern="0" spc="247" dirty="0">
                <a:solidFill>
                  <a:srgbClr val="0070C0"/>
                </a:solidFill>
                <a:latin typeface="Tahoma"/>
                <a:cs typeface="Tahom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for-</a:t>
            </a:r>
            <a:r>
              <a:rPr sz="2800" kern="0" spc="160" dirty="0">
                <a:solidFill>
                  <a:srgbClr val="0070C0"/>
                </a:solidFill>
                <a:latin typeface="Tahoma"/>
                <a:cs typeface="Tahoma"/>
              </a:rPr>
              <a:t>flooding.service.gov.uk/alerts-</a:t>
            </a:r>
            <a:r>
              <a:rPr sz="2800" kern="0" spc="183" dirty="0">
                <a:solidFill>
                  <a:srgbClr val="0070C0"/>
                </a:solidFill>
                <a:latin typeface="Tahoma"/>
                <a:cs typeface="Tahoma"/>
              </a:rPr>
              <a:t>and-</a:t>
            </a:r>
            <a:r>
              <a:rPr sz="2800" kern="0" spc="160" dirty="0">
                <a:solidFill>
                  <a:srgbClr val="0070C0"/>
                </a:solidFill>
                <a:latin typeface="Tahoma"/>
                <a:cs typeface="Tahoma"/>
              </a:rPr>
              <a:t>warnings/cheshire</a:t>
            </a:r>
            <a:endParaRPr sz="2800" kern="0" dirty="0">
              <a:solidFill>
                <a:srgbClr val="0070C0"/>
              </a:solidFill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065" y="1993490"/>
            <a:ext cx="139700" cy="1396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065" y="3187290"/>
            <a:ext cx="139700" cy="1396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065" y="4225579"/>
            <a:ext cx="139700" cy="1396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5065" y="4890441"/>
            <a:ext cx="139700" cy="139699"/>
          </a:xfrm>
          <a:prstGeom prst="rect">
            <a:avLst/>
          </a:prstGeom>
        </p:spPr>
      </p:pic>
      <p:pic>
        <p:nvPicPr>
          <p:cNvPr id="11" name="object 8">
            <a:extLst>
              <a:ext uri="{FF2B5EF4-FFF2-40B4-BE49-F238E27FC236}">
                <a16:creationId xmlns:a16="http://schemas.microsoft.com/office/drawing/2014/main" id="{8FCDE10E-FC41-D3DD-E111-381F81DFBD1C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5065" y="5601109"/>
            <a:ext cx="139700" cy="1396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012EC-E923-3494-B80B-CA67B35EE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300" y="1562669"/>
            <a:ext cx="3389515" cy="2380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Winter Warmer Events and Winter Coat Project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23C7CB-995C-27BA-AC08-694B0210F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r="2685" b="2"/>
          <a:stretch>
            <a:fillRect/>
          </a:stretch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3341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621</Words>
  <Application>Microsoft Office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Oswald Regular</vt:lpstr>
      <vt:lpstr>Segoe UI Symbol</vt:lpstr>
      <vt:lpstr>Tahoma</vt:lpstr>
      <vt:lpstr>1_Office Theme</vt:lpstr>
      <vt:lpstr>Office Theme</vt:lpstr>
      <vt:lpstr>Be Ready for Anything: Preparing for Emergencies</vt:lpstr>
      <vt:lpstr>PowerPoint Presentation</vt:lpstr>
      <vt:lpstr>Emergencies Happen...</vt:lpstr>
      <vt:lpstr>Learn about local risks (e.g., flood zones, severe weather). Check for flooding in Halton - GOV.UK  Sign up for alerts and warnings with trusted, reliable sources: MET Office; Flood Watch Service; PREPARE - alerts and warnings.  </vt:lpstr>
      <vt:lpstr>In an emergency, what’s your plan?</vt:lpstr>
      <vt:lpstr>Make a Household Emergency Plan</vt:lpstr>
      <vt:lpstr>PowerPoint Presentation</vt:lpstr>
      <vt:lpstr>Do you have a Grab Bag?</vt:lpstr>
      <vt:lpstr>What would you include in your emergency kit?</vt:lpstr>
      <vt:lpstr>What to Include in Your Emergency Kit (also known as ‘grab</vt:lpstr>
      <vt:lpstr>PowerPoint Presentation</vt:lpstr>
      <vt:lpstr>Key website and sources</vt:lpstr>
      <vt:lpstr>Winter Warmer Events and Winter Coat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Alicia Abbott</dc:creator>
  <cp:lastModifiedBy>Alicia Abbott</cp:lastModifiedBy>
  <cp:revision>2</cp:revision>
  <dcterms:created xsi:type="dcterms:W3CDTF">2026-09-08T19:08:58Z</dcterms:created>
  <dcterms:modified xsi:type="dcterms:W3CDTF">2026-09-08T20:37:35Z</dcterms:modified>
</cp:coreProperties>
</file>