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8288000" cy="10287000"/>
  <p:notesSz cx="6858000" cy="9144000"/>
  <p:embeddedFontLst>
    <p:embeddedFont>
      <p:font typeface="Montserrat Bold" panose="020B0604020202020204" charset="0"/>
      <p:regular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3" d="100"/>
          <a:sy n="53" d="100"/>
        </p:scale>
        <p:origin x="802"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12"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jpeg"/><Relationship Id="rId11" Type="http://schemas.openxmlformats.org/officeDocument/2006/relationships/image" Target="../media/image14.jpeg"/><Relationship Id="rId5" Type="http://schemas.openxmlformats.org/officeDocument/2006/relationships/image" Target="../media/image9.jpeg"/><Relationship Id="rId10" Type="http://schemas.openxmlformats.org/officeDocument/2006/relationships/image" Target="../media/image13.png"/><Relationship Id="rId4" Type="http://schemas.openxmlformats.org/officeDocument/2006/relationships/image" Target="../media/image8.jpeg"/><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487" b="-11487"/>
            </a:stretch>
          </a:blipFill>
        </p:spPr>
        <p:txBody>
          <a:bodyPr/>
          <a:lstStyle/>
          <a:p>
            <a:endParaRPr lang="en-GB"/>
          </a:p>
        </p:txBody>
      </p:sp>
      <p:sp>
        <p:nvSpPr>
          <p:cNvPr id="3" name="Freeform 3"/>
          <p:cNvSpPr/>
          <p:nvPr/>
        </p:nvSpPr>
        <p:spPr>
          <a:xfrm>
            <a:off x="15070557" y="0"/>
            <a:ext cx="3100844" cy="3100844"/>
          </a:xfrm>
          <a:custGeom>
            <a:avLst/>
            <a:gdLst/>
            <a:ahLst/>
            <a:cxnLst/>
            <a:rect l="l" t="t" r="r" b="b"/>
            <a:pathLst>
              <a:path w="3100844" h="3100844">
                <a:moveTo>
                  <a:pt x="0" y="0"/>
                </a:moveTo>
                <a:lnTo>
                  <a:pt x="3100844" y="0"/>
                </a:lnTo>
                <a:lnTo>
                  <a:pt x="3100844" y="3100844"/>
                </a:lnTo>
                <a:lnTo>
                  <a:pt x="0" y="3100844"/>
                </a:lnTo>
                <a:lnTo>
                  <a:pt x="0" y="0"/>
                </a:lnTo>
                <a:close/>
              </a:path>
            </a:pathLst>
          </a:custGeom>
          <a:blipFill>
            <a:blip r:embed="rId3"/>
            <a:stretch>
              <a:fillRect/>
            </a:stretch>
          </a:blipFill>
        </p:spPr>
        <p:txBody>
          <a:bodyPr/>
          <a:lstStyle/>
          <a:p>
            <a:endParaRPr lang="en-GB"/>
          </a:p>
        </p:txBody>
      </p:sp>
      <p:sp>
        <p:nvSpPr>
          <p:cNvPr id="4" name="Freeform 4"/>
          <p:cNvSpPr/>
          <p:nvPr/>
        </p:nvSpPr>
        <p:spPr>
          <a:xfrm>
            <a:off x="5421443" y="411528"/>
            <a:ext cx="7060707" cy="3530353"/>
          </a:xfrm>
          <a:custGeom>
            <a:avLst/>
            <a:gdLst/>
            <a:ahLst/>
            <a:cxnLst/>
            <a:rect l="l" t="t" r="r" b="b"/>
            <a:pathLst>
              <a:path w="7060707" h="3530353">
                <a:moveTo>
                  <a:pt x="0" y="0"/>
                </a:moveTo>
                <a:lnTo>
                  <a:pt x="7060707" y="0"/>
                </a:lnTo>
                <a:lnTo>
                  <a:pt x="7060707" y="3530353"/>
                </a:lnTo>
                <a:lnTo>
                  <a:pt x="0" y="3530353"/>
                </a:lnTo>
                <a:lnTo>
                  <a:pt x="0" y="0"/>
                </a:lnTo>
                <a:close/>
              </a:path>
            </a:pathLst>
          </a:custGeom>
          <a:blipFill>
            <a:blip r:embed="rId4"/>
            <a:stretch>
              <a:fillRect/>
            </a:stretch>
          </a:blipFill>
        </p:spPr>
        <p:txBody>
          <a:bodyPr/>
          <a:lstStyle/>
          <a:p>
            <a:endParaRPr lang="en-GB"/>
          </a:p>
        </p:txBody>
      </p:sp>
      <p:grpSp>
        <p:nvGrpSpPr>
          <p:cNvPr id="5" name="Group 5"/>
          <p:cNvGrpSpPr/>
          <p:nvPr/>
        </p:nvGrpSpPr>
        <p:grpSpPr>
          <a:xfrm>
            <a:off x="-1337350" y="4252742"/>
            <a:ext cx="20962700" cy="6987567"/>
            <a:chOff x="0" y="0"/>
            <a:chExt cx="27950267" cy="9316756"/>
          </a:xfrm>
        </p:grpSpPr>
        <p:sp>
          <p:nvSpPr>
            <p:cNvPr id="6" name="Freeform 6"/>
            <p:cNvSpPr/>
            <p:nvPr/>
          </p:nvSpPr>
          <p:spPr>
            <a:xfrm>
              <a:off x="0" y="0"/>
              <a:ext cx="13975133" cy="9316756"/>
            </a:xfrm>
            <a:custGeom>
              <a:avLst/>
              <a:gdLst/>
              <a:ahLst/>
              <a:cxnLst/>
              <a:rect l="l" t="t" r="r" b="b"/>
              <a:pathLst>
                <a:path w="13975133" h="9316756">
                  <a:moveTo>
                    <a:pt x="0" y="0"/>
                  </a:moveTo>
                  <a:lnTo>
                    <a:pt x="13975133" y="0"/>
                  </a:lnTo>
                  <a:lnTo>
                    <a:pt x="13975133" y="9316756"/>
                  </a:lnTo>
                  <a:lnTo>
                    <a:pt x="0" y="9316756"/>
                  </a:lnTo>
                  <a:lnTo>
                    <a:pt x="0" y="0"/>
                  </a:lnTo>
                  <a:close/>
                </a:path>
              </a:pathLst>
            </a:custGeom>
            <a:blipFill>
              <a:blip r:embed="rId5"/>
              <a:stretch>
                <a:fillRect/>
              </a:stretch>
            </a:blipFill>
          </p:spPr>
          <p:txBody>
            <a:bodyPr/>
            <a:lstStyle/>
            <a:p>
              <a:endParaRPr lang="en-GB"/>
            </a:p>
          </p:txBody>
        </p:sp>
        <p:sp>
          <p:nvSpPr>
            <p:cNvPr id="7" name="Freeform 7"/>
            <p:cNvSpPr/>
            <p:nvPr/>
          </p:nvSpPr>
          <p:spPr>
            <a:xfrm flipH="1">
              <a:off x="13975133" y="0"/>
              <a:ext cx="13975133" cy="9316756"/>
            </a:xfrm>
            <a:custGeom>
              <a:avLst/>
              <a:gdLst/>
              <a:ahLst/>
              <a:cxnLst/>
              <a:rect l="l" t="t" r="r" b="b"/>
              <a:pathLst>
                <a:path w="13975133" h="9316756">
                  <a:moveTo>
                    <a:pt x="13975134" y="0"/>
                  </a:moveTo>
                  <a:lnTo>
                    <a:pt x="0" y="0"/>
                  </a:lnTo>
                  <a:lnTo>
                    <a:pt x="0" y="9316756"/>
                  </a:lnTo>
                  <a:lnTo>
                    <a:pt x="13975134" y="9316756"/>
                  </a:lnTo>
                  <a:lnTo>
                    <a:pt x="13975134" y="0"/>
                  </a:lnTo>
                  <a:close/>
                </a:path>
              </a:pathLst>
            </a:custGeom>
            <a:blipFill>
              <a:blip r:embed="rId6"/>
              <a:stretch>
                <a:fillRect/>
              </a:stretch>
            </a:blipFill>
          </p:spPr>
          <p:txBody>
            <a:bodyPr/>
            <a:lstStyle/>
            <a:p>
              <a:endParaRPr lang="en-GB"/>
            </a:p>
          </p:txBody>
        </p:sp>
      </p:grpSp>
      <p:sp>
        <p:nvSpPr>
          <p:cNvPr id="8" name="Freeform 8"/>
          <p:cNvSpPr/>
          <p:nvPr/>
        </p:nvSpPr>
        <p:spPr>
          <a:xfrm>
            <a:off x="404104" y="411528"/>
            <a:ext cx="3649503" cy="1765177"/>
          </a:xfrm>
          <a:custGeom>
            <a:avLst/>
            <a:gdLst/>
            <a:ahLst/>
            <a:cxnLst/>
            <a:rect l="l" t="t" r="r" b="b"/>
            <a:pathLst>
              <a:path w="3649503" h="1765177">
                <a:moveTo>
                  <a:pt x="0" y="0"/>
                </a:moveTo>
                <a:lnTo>
                  <a:pt x="3649503" y="0"/>
                </a:lnTo>
                <a:lnTo>
                  <a:pt x="3649503" y="1765177"/>
                </a:lnTo>
                <a:lnTo>
                  <a:pt x="0" y="1765177"/>
                </a:lnTo>
                <a:lnTo>
                  <a:pt x="0" y="0"/>
                </a:lnTo>
                <a:close/>
              </a:path>
            </a:pathLst>
          </a:custGeom>
          <a:blipFill>
            <a:blip r:embed="rId7"/>
            <a:stretch>
              <a:fillRect/>
            </a:stretch>
          </a:blipFill>
        </p:spPr>
        <p:txBody>
          <a:bodyPr/>
          <a:lstStyle/>
          <a:p>
            <a:endParaRPr lang="en-GB"/>
          </a:p>
        </p:txBody>
      </p:sp>
      <p:sp>
        <p:nvSpPr>
          <p:cNvPr id="9" name="TextBox 9"/>
          <p:cNvSpPr txBox="1"/>
          <p:nvPr/>
        </p:nvSpPr>
        <p:spPr>
          <a:xfrm>
            <a:off x="2625148" y="4157492"/>
            <a:ext cx="12653297" cy="2625824"/>
          </a:xfrm>
          <a:prstGeom prst="rect">
            <a:avLst/>
          </a:prstGeom>
        </p:spPr>
        <p:txBody>
          <a:bodyPr lIns="0" tIns="0" rIns="0" bIns="0" rtlCol="0" anchor="t">
            <a:spAutoFit/>
          </a:bodyPr>
          <a:lstStyle/>
          <a:p>
            <a:pPr algn="ctr">
              <a:lnSpc>
                <a:spcPts val="7000"/>
              </a:lnSpc>
            </a:pPr>
            <a:r>
              <a:rPr lang="en-US" sz="5000" b="1">
                <a:solidFill>
                  <a:srgbClr val="0E4CA1"/>
                </a:solidFill>
                <a:latin typeface="Montserrat Bold"/>
                <a:ea typeface="Montserrat Bold"/>
                <a:cs typeface="Montserrat Bold"/>
                <a:sym typeface="Montserrat Bold"/>
              </a:rPr>
              <a:t>Working together to achieve more </a:t>
            </a:r>
          </a:p>
          <a:p>
            <a:pPr algn="ctr">
              <a:lnSpc>
                <a:spcPts val="7000"/>
              </a:lnSpc>
            </a:pPr>
            <a:r>
              <a:rPr lang="en-US" sz="5000" b="1">
                <a:solidFill>
                  <a:srgbClr val="0E4CA1"/>
                </a:solidFill>
                <a:latin typeface="Montserrat Bold"/>
                <a:ea typeface="Montserrat Bold"/>
                <a:cs typeface="Montserrat Bold"/>
                <a:sym typeface="Montserrat Bold"/>
              </a:rPr>
              <a:t>than we can achieve alone</a:t>
            </a:r>
          </a:p>
          <a:p>
            <a:pPr algn="ctr">
              <a:lnSpc>
                <a:spcPts val="7000"/>
              </a:lnSpc>
            </a:pPr>
            <a:endParaRPr lang="en-US" sz="5000" b="1">
              <a:solidFill>
                <a:srgbClr val="0E4CA1"/>
              </a:solidFill>
              <a:latin typeface="Montserrat Bold"/>
              <a:ea typeface="Montserrat Bold"/>
              <a:cs typeface="Montserrat Bold"/>
              <a:sym typeface="Montserrat 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487" b="-11487"/>
            </a:stretch>
          </a:blipFill>
        </p:spPr>
        <p:txBody>
          <a:bodyPr/>
          <a:lstStyle/>
          <a:p>
            <a:endParaRPr lang="en-GB"/>
          </a:p>
        </p:txBody>
      </p:sp>
      <p:sp>
        <p:nvSpPr>
          <p:cNvPr id="3" name="Freeform 3"/>
          <p:cNvSpPr/>
          <p:nvPr/>
        </p:nvSpPr>
        <p:spPr>
          <a:xfrm>
            <a:off x="15070557" y="0"/>
            <a:ext cx="3100844" cy="3100844"/>
          </a:xfrm>
          <a:custGeom>
            <a:avLst/>
            <a:gdLst/>
            <a:ahLst/>
            <a:cxnLst/>
            <a:rect l="l" t="t" r="r" b="b"/>
            <a:pathLst>
              <a:path w="3100844" h="3100844">
                <a:moveTo>
                  <a:pt x="0" y="0"/>
                </a:moveTo>
                <a:lnTo>
                  <a:pt x="3100844" y="0"/>
                </a:lnTo>
                <a:lnTo>
                  <a:pt x="3100844" y="3100844"/>
                </a:lnTo>
                <a:lnTo>
                  <a:pt x="0" y="3100844"/>
                </a:lnTo>
                <a:lnTo>
                  <a:pt x="0" y="0"/>
                </a:lnTo>
                <a:close/>
              </a:path>
            </a:pathLst>
          </a:custGeom>
          <a:blipFill>
            <a:blip r:embed="rId3"/>
            <a:stretch>
              <a:fillRect/>
            </a:stretch>
          </a:blipFill>
        </p:spPr>
        <p:txBody>
          <a:bodyPr/>
          <a:lstStyle/>
          <a:p>
            <a:endParaRPr lang="en-GB"/>
          </a:p>
        </p:txBody>
      </p:sp>
      <p:sp>
        <p:nvSpPr>
          <p:cNvPr id="4" name="Freeform 4"/>
          <p:cNvSpPr/>
          <p:nvPr/>
        </p:nvSpPr>
        <p:spPr>
          <a:xfrm>
            <a:off x="249211" y="215709"/>
            <a:ext cx="4042483" cy="2021242"/>
          </a:xfrm>
          <a:custGeom>
            <a:avLst/>
            <a:gdLst/>
            <a:ahLst/>
            <a:cxnLst/>
            <a:rect l="l" t="t" r="r" b="b"/>
            <a:pathLst>
              <a:path w="4042483" h="2021242">
                <a:moveTo>
                  <a:pt x="0" y="0"/>
                </a:moveTo>
                <a:lnTo>
                  <a:pt x="4042483" y="0"/>
                </a:lnTo>
                <a:lnTo>
                  <a:pt x="4042483" y="2021241"/>
                </a:lnTo>
                <a:lnTo>
                  <a:pt x="0" y="2021241"/>
                </a:lnTo>
                <a:lnTo>
                  <a:pt x="0" y="0"/>
                </a:lnTo>
                <a:close/>
              </a:path>
            </a:pathLst>
          </a:custGeom>
          <a:blipFill>
            <a:blip r:embed="rId4"/>
            <a:stretch>
              <a:fillRect/>
            </a:stretch>
          </a:blipFill>
        </p:spPr>
        <p:txBody>
          <a:bodyPr/>
          <a:lstStyle/>
          <a:p>
            <a:endParaRPr lang="en-GB"/>
          </a:p>
        </p:txBody>
      </p:sp>
      <p:sp>
        <p:nvSpPr>
          <p:cNvPr id="5" name="TextBox 5"/>
          <p:cNvSpPr txBox="1"/>
          <p:nvPr/>
        </p:nvSpPr>
        <p:spPr>
          <a:xfrm>
            <a:off x="4763513" y="622210"/>
            <a:ext cx="9835224" cy="1561968"/>
          </a:xfrm>
          <a:prstGeom prst="rect">
            <a:avLst/>
          </a:prstGeom>
        </p:spPr>
        <p:txBody>
          <a:bodyPr lIns="0" tIns="0" rIns="0" bIns="0" rtlCol="0" anchor="t">
            <a:spAutoFit/>
          </a:bodyPr>
          <a:lstStyle/>
          <a:p>
            <a:pPr algn="ctr">
              <a:lnSpc>
                <a:spcPts val="6299"/>
              </a:lnSpc>
            </a:pPr>
            <a:r>
              <a:rPr lang="en-US" sz="4500" b="1">
                <a:solidFill>
                  <a:srgbClr val="0E4CA1"/>
                </a:solidFill>
                <a:latin typeface="Montserrat Bold"/>
                <a:ea typeface="Montserrat Bold"/>
                <a:cs typeface="Montserrat Bold"/>
                <a:sym typeface="Montserrat Bold"/>
              </a:rPr>
              <a:t>What is the </a:t>
            </a:r>
          </a:p>
          <a:p>
            <a:pPr algn="ctr">
              <a:lnSpc>
                <a:spcPts val="6299"/>
              </a:lnSpc>
            </a:pPr>
            <a:r>
              <a:rPr lang="en-US" sz="4500" b="1">
                <a:solidFill>
                  <a:srgbClr val="0E4CA1"/>
                </a:solidFill>
                <a:latin typeface="Montserrat Bold"/>
                <a:ea typeface="Montserrat Bold"/>
                <a:cs typeface="Montserrat Bold"/>
                <a:sym typeface="Montserrat Bold"/>
              </a:rPr>
              <a:t>Mental Health Alliance - Halton? </a:t>
            </a:r>
          </a:p>
        </p:txBody>
      </p:sp>
      <p:sp>
        <p:nvSpPr>
          <p:cNvPr id="6" name="TextBox 6"/>
          <p:cNvSpPr txBox="1"/>
          <p:nvPr/>
        </p:nvSpPr>
        <p:spPr>
          <a:xfrm>
            <a:off x="2203479" y="2723852"/>
            <a:ext cx="13881041" cy="4782146"/>
          </a:xfrm>
          <a:prstGeom prst="rect">
            <a:avLst/>
          </a:prstGeom>
        </p:spPr>
        <p:txBody>
          <a:bodyPr lIns="0" tIns="0" rIns="0" bIns="0" rtlCol="0" anchor="t">
            <a:spAutoFit/>
          </a:bodyPr>
          <a:lstStyle/>
          <a:p>
            <a:pPr algn="l">
              <a:lnSpc>
                <a:spcPts val="4200"/>
              </a:lnSpc>
              <a:spcBef>
                <a:spcPct val="0"/>
              </a:spcBef>
            </a:pPr>
            <a:endParaRPr/>
          </a:p>
          <a:p>
            <a:pPr marL="647700" lvl="1" indent="-323850" algn="l">
              <a:lnSpc>
                <a:spcPts val="4200"/>
              </a:lnSpc>
              <a:buFont typeface="Arial"/>
              <a:buChar char="•"/>
            </a:pPr>
            <a:r>
              <a:rPr lang="en-US" sz="3000" b="1">
                <a:solidFill>
                  <a:srgbClr val="0E4CA1"/>
                </a:solidFill>
                <a:latin typeface="Montserrat Bold"/>
                <a:ea typeface="Montserrat Bold"/>
                <a:cs typeface="Montserrat Bold"/>
                <a:sym typeface="Montserrat Bold"/>
              </a:rPr>
              <a:t>The Mental Health Alliance - Halton, brings together all parts of our sector, with health and statutory partners. </a:t>
            </a:r>
          </a:p>
          <a:p>
            <a:pPr algn="l">
              <a:lnSpc>
                <a:spcPts val="4200"/>
              </a:lnSpc>
            </a:pPr>
            <a:endParaRPr lang="en-US" sz="3000" b="1">
              <a:solidFill>
                <a:srgbClr val="0E4CA1"/>
              </a:solidFill>
              <a:latin typeface="Montserrat Bold"/>
              <a:ea typeface="Montserrat Bold"/>
              <a:cs typeface="Montserrat Bold"/>
              <a:sym typeface="Montserrat Bold"/>
            </a:endParaRPr>
          </a:p>
          <a:p>
            <a:pPr marL="647700" lvl="1" indent="-323850" algn="l">
              <a:lnSpc>
                <a:spcPts val="4200"/>
              </a:lnSpc>
              <a:buFont typeface="Arial"/>
              <a:buChar char="•"/>
            </a:pPr>
            <a:r>
              <a:rPr lang="en-US" sz="3000" b="1">
                <a:solidFill>
                  <a:srgbClr val="0E4CA1"/>
                </a:solidFill>
                <a:latin typeface="Montserrat Bold"/>
                <a:ea typeface="Montserrat Bold"/>
                <a:cs typeface="Montserrat Bold"/>
                <a:sym typeface="Montserrat Bold"/>
              </a:rPr>
              <a:t>Improves mental health and wellbeing outcomes across Halton. </a:t>
            </a:r>
          </a:p>
          <a:p>
            <a:pPr algn="l">
              <a:lnSpc>
                <a:spcPts val="4200"/>
              </a:lnSpc>
            </a:pPr>
            <a:endParaRPr lang="en-US" sz="3000" b="1">
              <a:solidFill>
                <a:srgbClr val="0E4CA1"/>
              </a:solidFill>
              <a:latin typeface="Montserrat Bold"/>
              <a:ea typeface="Montserrat Bold"/>
              <a:cs typeface="Montserrat Bold"/>
              <a:sym typeface="Montserrat Bold"/>
            </a:endParaRPr>
          </a:p>
          <a:p>
            <a:pPr marL="647700" lvl="1" indent="-323850" algn="l">
              <a:lnSpc>
                <a:spcPts val="4200"/>
              </a:lnSpc>
              <a:buFont typeface="Arial"/>
              <a:buChar char="•"/>
            </a:pPr>
            <a:r>
              <a:rPr lang="en-US" sz="3000" b="1">
                <a:solidFill>
                  <a:srgbClr val="0E4CA1"/>
                </a:solidFill>
                <a:latin typeface="Montserrat Bold"/>
                <a:ea typeface="Montserrat Bold"/>
                <a:cs typeface="Montserrat Bold"/>
                <a:sym typeface="Montserrat Bold"/>
              </a:rPr>
              <a:t>Shares knowledge, resources and best practice. </a:t>
            </a:r>
          </a:p>
          <a:p>
            <a:pPr algn="l">
              <a:lnSpc>
                <a:spcPts val="4200"/>
              </a:lnSpc>
            </a:pPr>
            <a:endParaRPr lang="en-US" sz="3000" b="1">
              <a:solidFill>
                <a:srgbClr val="0E4CA1"/>
              </a:solidFill>
              <a:latin typeface="Montserrat Bold"/>
              <a:ea typeface="Montserrat Bold"/>
              <a:cs typeface="Montserrat Bold"/>
              <a:sym typeface="Montserrat Bold"/>
            </a:endParaRPr>
          </a:p>
          <a:p>
            <a:pPr marL="647700" lvl="1" indent="-323850" algn="l">
              <a:lnSpc>
                <a:spcPts val="4200"/>
              </a:lnSpc>
              <a:buFont typeface="Arial"/>
              <a:buChar char="•"/>
            </a:pPr>
            <a:r>
              <a:rPr lang="en-US" sz="3000" b="1">
                <a:solidFill>
                  <a:srgbClr val="0E4CA1"/>
                </a:solidFill>
                <a:latin typeface="Montserrat Bold"/>
                <a:ea typeface="Montserrat Bold"/>
                <a:cs typeface="Montserrat Bold"/>
                <a:sym typeface="Montserrat Bold"/>
              </a:rPr>
              <a:t>Strengthens referral pathways and collaboration.</a:t>
            </a:r>
          </a:p>
        </p:txBody>
      </p:sp>
      <p:sp>
        <p:nvSpPr>
          <p:cNvPr id="7" name="TextBox 7"/>
          <p:cNvSpPr txBox="1"/>
          <p:nvPr/>
        </p:nvSpPr>
        <p:spPr>
          <a:xfrm>
            <a:off x="3806858" y="8050984"/>
            <a:ext cx="10674285" cy="1581319"/>
          </a:xfrm>
          <a:prstGeom prst="rect">
            <a:avLst/>
          </a:prstGeom>
        </p:spPr>
        <p:txBody>
          <a:bodyPr lIns="0" tIns="0" rIns="0" bIns="0" rtlCol="0" anchor="t">
            <a:spAutoFit/>
          </a:bodyPr>
          <a:lstStyle/>
          <a:p>
            <a:pPr algn="ctr">
              <a:lnSpc>
                <a:spcPts val="4201"/>
              </a:lnSpc>
              <a:spcBef>
                <a:spcPct val="0"/>
              </a:spcBef>
            </a:pPr>
            <a:r>
              <a:rPr lang="en-US" sz="3001" b="1">
                <a:solidFill>
                  <a:srgbClr val="13B5FE"/>
                </a:solidFill>
                <a:latin typeface="Montserrat Bold"/>
                <a:ea typeface="Montserrat Bold"/>
                <a:cs typeface="Montserrat Bold"/>
                <a:sym typeface="Montserrat Bold"/>
              </a:rPr>
              <a:t>Overall Vision: </a:t>
            </a:r>
          </a:p>
          <a:p>
            <a:pPr algn="ctr">
              <a:lnSpc>
                <a:spcPts val="4201"/>
              </a:lnSpc>
              <a:spcBef>
                <a:spcPct val="0"/>
              </a:spcBef>
            </a:pPr>
            <a:r>
              <a:rPr lang="en-US" sz="3001" b="1">
                <a:solidFill>
                  <a:srgbClr val="13B5FE"/>
                </a:solidFill>
                <a:latin typeface="Montserrat Bold"/>
                <a:ea typeface="Montserrat Bold"/>
                <a:cs typeface="Montserrat Bold"/>
                <a:sym typeface="Montserrat Bold"/>
              </a:rPr>
              <a:t>A compassionate, inclusive and connected Halton </a:t>
            </a:r>
          </a:p>
          <a:p>
            <a:pPr algn="ctr">
              <a:lnSpc>
                <a:spcPts val="4201"/>
              </a:lnSpc>
              <a:spcBef>
                <a:spcPct val="0"/>
              </a:spcBef>
            </a:pPr>
            <a:r>
              <a:rPr lang="en-US" sz="3001" b="1">
                <a:solidFill>
                  <a:srgbClr val="13B5FE"/>
                </a:solidFill>
                <a:latin typeface="Montserrat Bold"/>
                <a:ea typeface="Montserrat Bold"/>
                <a:cs typeface="Montserrat Bold"/>
                <a:sym typeface="Montserrat Bold"/>
              </a:rPr>
              <a:t>where nobody faces mental health challenges alone.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487" b="-11487"/>
            </a:stretch>
          </a:blipFill>
        </p:spPr>
        <p:txBody>
          <a:bodyPr/>
          <a:lstStyle/>
          <a:p>
            <a:endParaRPr lang="en-GB"/>
          </a:p>
        </p:txBody>
      </p:sp>
      <p:sp>
        <p:nvSpPr>
          <p:cNvPr id="3" name="Freeform 3"/>
          <p:cNvSpPr/>
          <p:nvPr/>
        </p:nvSpPr>
        <p:spPr>
          <a:xfrm>
            <a:off x="15070557" y="0"/>
            <a:ext cx="3100844" cy="3100844"/>
          </a:xfrm>
          <a:custGeom>
            <a:avLst/>
            <a:gdLst/>
            <a:ahLst/>
            <a:cxnLst/>
            <a:rect l="l" t="t" r="r" b="b"/>
            <a:pathLst>
              <a:path w="3100844" h="3100844">
                <a:moveTo>
                  <a:pt x="0" y="0"/>
                </a:moveTo>
                <a:lnTo>
                  <a:pt x="3100844" y="0"/>
                </a:lnTo>
                <a:lnTo>
                  <a:pt x="3100844" y="3100844"/>
                </a:lnTo>
                <a:lnTo>
                  <a:pt x="0" y="3100844"/>
                </a:lnTo>
                <a:lnTo>
                  <a:pt x="0" y="0"/>
                </a:lnTo>
                <a:close/>
              </a:path>
            </a:pathLst>
          </a:custGeom>
          <a:blipFill>
            <a:blip r:embed="rId3"/>
            <a:stretch>
              <a:fillRect/>
            </a:stretch>
          </a:blipFill>
        </p:spPr>
        <p:txBody>
          <a:bodyPr/>
          <a:lstStyle/>
          <a:p>
            <a:endParaRPr lang="en-GB"/>
          </a:p>
        </p:txBody>
      </p:sp>
      <p:sp>
        <p:nvSpPr>
          <p:cNvPr id="4" name="TextBox 4"/>
          <p:cNvSpPr txBox="1"/>
          <p:nvPr/>
        </p:nvSpPr>
        <p:spPr>
          <a:xfrm>
            <a:off x="5005154" y="807263"/>
            <a:ext cx="8094927" cy="761934"/>
          </a:xfrm>
          <a:prstGeom prst="rect">
            <a:avLst/>
          </a:prstGeom>
        </p:spPr>
        <p:txBody>
          <a:bodyPr lIns="0" tIns="0" rIns="0" bIns="0" rtlCol="0" anchor="t">
            <a:spAutoFit/>
          </a:bodyPr>
          <a:lstStyle/>
          <a:p>
            <a:pPr algn="ctr">
              <a:lnSpc>
                <a:spcPts val="6299"/>
              </a:lnSpc>
            </a:pPr>
            <a:r>
              <a:rPr lang="en-US" sz="4500" b="1">
                <a:solidFill>
                  <a:srgbClr val="0E4CA1"/>
                </a:solidFill>
                <a:latin typeface="Montserrat Bold"/>
                <a:ea typeface="Montserrat Bold"/>
                <a:cs typeface="Montserrat Bold"/>
                <a:sym typeface="Montserrat Bold"/>
              </a:rPr>
              <a:t>Why the Alliance Matters? </a:t>
            </a:r>
          </a:p>
        </p:txBody>
      </p:sp>
      <p:sp>
        <p:nvSpPr>
          <p:cNvPr id="5" name="TextBox 5"/>
          <p:cNvSpPr txBox="1"/>
          <p:nvPr/>
        </p:nvSpPr>
        <p:spPr>
          <a:xfrm>
            <a:off x="4700118" y="1666676"/>
            <a:ext cx="9044420" cy="6896497"/>
          </a:xfrm>
          <a:prstGeom prst="rect">
            <a:avLst/>
          </a:prstGeom>
        </p:spPr>
        <p:txBody>
          <a:bodyPr lIns="0" tIns="0" rIns="0" bIns="0" rtlCol="0" anchor="t">
            <a:spAutoFit/>
          </a:bodyPr>
          <a:lstStyle/>
          <a:p>
            <a:pPr algn="l">
              <a:lnSpc>
                <a:spcPts val="4200"/>
              </a:lnSpc>
            </a:pPr>
            <a:endParaRPr/>
          </a:p>
          <a:p>
            <a:pPr marL="647700" lvl="1" indent="-323850" algn="l">
              <a:lnSpc>
                <a:spcPts val="4200"/>
              </a:lnSpc>
              <a:buFont typeface="Arial"/>
              <a:buChar char="•"/>
            </a:pPr>
            <a:r>
              <a:rPr lang="en-US" sz="3000" b="1">
                <a:solidFill>
                  <a:srgbClr val="0E4CA1"/>
                </a:solidFill>
                <a:latin typeface="Montserrat Bold"/>
                <a:ea typeface="Montserrat Bold"/>
                <a:cs typeface="Montserrat Bold"/>
                <a:sym typeface="Montserrat Bold"/>
              </a:rPr>
              <a:t>Growing mental health need.</a:t>
            </a:r>
          </a:p>
          <a:p>
            <a:pPr algn="l">
              <a:lnSpc>
                <a:spcPts val="2800"/>
              </a:lnSpc>
            </a:pPr>
            <a:endParaRPr lang="en-US" sz="3000" b="1">
              <a:solidFill>
                <a:srgbClr val="0E4CA1"/>
              </a:solidFill>
              <a:latin typeface="Montserrat Bold"/>
              <a:ea typeface="Montserrat Bold"/>
              <a:cs typeface="Montserrat Bold"/>
              <a:sym typeface="Montserrat Bold"/>
            </a:endParaRPr>
          </a:p>
          <a:p>
            <a:pPr marL="647700" lvl="1" indent="-323850" algn="l">
              <a:lnSpc>
                <a:spcPts val="4200"/>
              </a:lnSpc>
              <a:buFont typeface="Arial"/>
              <a:buChar char="•"/>
            </a:pPr>
            <a:r>
              <a:rPr lang="en-US" sz="3000" b="1">
                <a:solidFill>
                  <a:srgbClr val="0E4CA1"/>
                </a:solidFill>
                <a:latin typeface="Montserrat Bold"/>
                <a:ea typeface="Montserrat Bold"/>
                <a:cs typeface="Montserrat Bold"/>
                <a:sym typeface="Montserrat Bold"/>
              </a:rPr>
              <a:t>Increased pressure on services.</a:t>
            </a:r>
          </a:p>
          <a:p>
            <a:pPr algn="l">
              <a:lnSpc>
                <a:spcPts val="2800"/>
              </a:lnSpc>
            </a:pPr>
            <a:endParaRPr lang="en-US" sz="3000" b="1">
              <a:solidFill>
                <a:srgbClr val="0E4CA1"/>
              </a:solidFill>
              <a:latin typeface="Montserrat Bold"/>
              <a:ea typeface="Montserrat Bold"/>
              <a:cs typeface="Montserrat Bold"/>
              <a:sym typeface="Montserrat Bold"/>
            </a:endParaRPr>
          </a:p>
          <a:p>
            <a:pPr marL="647700" lvl="1" indent="-323850" algn="l">
              <a:lnSpc>
                <a:spcPts val="4200"/>
              </a:lnSpc>
              <a:buFont typeface="Arial"/>
              <a:buChar char="•"/>
            </a:pPr>
            <a:r>
              <a:rPr lang="en-US" sz="3000" b="1">
                <a:solidFill>
                  <a:srgbClr val="0E4CA1"/>
                </a:solidFill>
                <a:latin typeface="Montserrat Bold"/>
                <a:ea typeface="Montserrat Bold"/>
                <a:cs typeface="Montserrat Bold"/>
                <a:sym typeface="Montserrat Bold"/>
              </a:rPr>
              <a:t>Need for joined-up support.</a:t>
            </a:r>
          </a:p>
          <a:p>
            <a:pPr algn="l">
              <a:lnSpc>
                <a:spcPts val="2800"/>
              </a:lnSpc>
            </a:pPr>
            <a:endParaRPr lang="en-US" sz="3000" b="1">
              <a:solidFill>
                <a:srgbClr val="0E4CA1"/>
              </a:solidFill>
              <a:latin typeface="Montserrat Bold"/>
              <a:ea typeface="Montserrat Bold"/>
              <a:cs typeface="Montserrat Bold"/>
              <a:sym typeface="Montserrat Bold"/>
            </a:endParaRPr>
          </a:p>
          <a:p>
            <a:pPr marL="647700" lvl="1" indent="-323850" algn="l">
              <a:lnSpc>
                <a:spcPts val="4200"/>
              </a:lnSpc>
              <a:buFont typeface="Arial"/>
              <a:buChar char="•"/>
            </a:pPr>
            <a:r>
              <a:rPr lang="en-US" sz="3000" b="1">
                <a:solidFill>
                  <a:srgbClr val="0E4CA1"/>
                </a:solidFill>
                <a:latin typeface="Montserrat Bold"/>
                <a:ea typeface="Montserrat Bold"/>
                <a:cs typeface="Montserrat Bold"/>
                <a:sym typeface="Montserrat Bold"/>
              </a:rPr>
              <a:t>Better use of local resources.</a:t>
            </a:r>
          </a:p>
          <a:p>
            <a:pPr algn="l">
              <a:lnSpc>
                <a:spcPts val="2800"/>
              </a:lnSpc>
            </a:pPr>
            <a:endParaRPr lang="en-US" sz="3000" b="1">
              <a:solidFill>
                <a:srgbClr val="0E4CA1"/>
              </a:solidFill>
              <a:latin typeface="Montserrat Bold"/>
              <a:ea typeface="Montserrat Bold"/>
              <a:cs typeface="Montserrat Bold"/>
              <a:sym typeface="Montserrat Bold"/>
            </a:endParaRPr>
          </a:p>
          <a:p>
            <a:pPr marL="647700" lvl="1" indent="-323850" algn="l">
              <a:lnSpc>
                <a:spcPts val="4200"/>
              </a:lnSpc>
              <a:buFont typeface="Arial"/>
              <a:buChar char="•"/>
            </a:pPr>
            <a:r>
              <a:rPr lang="en-US" sz="3000" b="1">
                <a:solidFill>
                  <a:srgbClr val="0E4CA1"/>
                </a:solidFill>
                <a:latin typeface="Montserrat Bold"/>
                <a:ea typeface="Montserrat Bold"/>
                <a:cs typeface="Montserrat Bold"/>
                <a:sym typeface="Montserrat Bold"/>
              </a:rPr>
              <a:t>Shared experience and resources.</a:t>
            </a:r>
          </a:p>
          <a:p>
            <a:pPr algn="l">
              <a:lnSpc>
                <a:spcPts val="2800"/>
              </a:lnSpc>
            </a:pPr>
            <a:endParaRPr lang="en-US" sz="3000" b="1">
              <a:solidFill>
                <a:srgbClr val="0E4CA1"/>
              </a:solidFill>
              <a:latin typeface="Montserrat Bold"/>
              <a:ea typeface="Montserrat Bold"/>
              <a:cs typeface="Montserrat Bold"/>
              <a:sym typeface="Montserrat Bold"/>
            </a:endParaRPr>
          </a:p>
          <a:p>
            <a:pPr marL="647700" lvl="1" indent="-323850" algn="l">
              <a:lnSpc>
                <a:spcPts val="4200"/>
              </a:lnSpc>
              <a:buFont typeface="Arial"/>
              <a:buChar char="•"/>
            </a:pPr>
            <a:r>
              <a:rPr lang="en-US" sz="3000" b="1">
                <a:solidFill>
                  <a:srgbClr val="0E4CA1"/>
                </a:solidFill>
                <a:latin typeface="Montserrat Bold"/>
                <a:ea typeface="Montserrat Bold"/>
                <a:cs typeface="Montserrat Bold"/>
                <a:sym typeface="Montserrat Bold"/>
              </a:rPr>
              <a:t>Stronger collective voice.</a:t>
            </a:r>
          </a:p>
          <a:p>
            <a:pPr algn="l">
              <a:lnSpc>
                <a:spcPts val="2800"/>
              </a:lnSpc>
            </a:pPr>
            <a:endParaRPr lang="en-US" sz="3000" b="1">
              <a:solidFill>
                <a:srgbClr val="0E4CA1"/>
              </a:solidFill>
              <a:latin typeface="Montserrat Bold"/>
              <a:ea typeface="Montserrat Bold"/>
              <a:cs typeface="Montserrat Bold"/>
              <a:sym typeface="Montserrat Bold"/>
            </a:endParaRPr>
          </a:p>
          <a:p>
            <a:pPr marL="647700" lvl="1" indent="-323850" algn="l">
              <a:lnSpc>
                <a:spcPts val="4200"/>
              </a:lnSpc>
              <a:buFont typeface="Arial"/>
              <a:buChar char="•"/>
            </a:pPr>
            <a:r>
              <a:rPr lang="en-US" sz="3000" b="1">
                <a:solidFill>
                  <a:srgbClr val="0E4CA1"/>
                </a:solidFill>
                <a:latin typeface="Montserrat Bold"/>
                <a:ea typeface="Montserrat Bold"/>
                <a:cs typeface="Montserrat Bold"/>
                <a:sym typeface="Montserrat Bold"/>
              </a:rPr>
              <a:t>Improved outcomes for Halton residents.</a:t>
            </a:r>
          </a:p>
          <a:p>
            <a:pPr algn="l">
              <a:lnSpc>
                <a:spcPts val="4200"/>
              </a:lnSpc>
            </a:pPr>
            <a:endParaRPr lang="en-US" sz="3000" b="1">
              <a:solidFill>
                <a:srgbClr val="0E4CA1"/>
              </a:solidFill>
              <a:latin typeface="Montserrat Bold"/>
              <a:ea typeface="Montserrat Bold"/>
              <a:cs typeface="Montserrat Bold"/>
              <a:sym typeface="Montserrat Bold"/>
            </a:endParaRPr>
          </a:p>
        </p:txBody>
      </p:sp>
      <p:sp>
        <p:nvSpPr>
          <p:cNvPr id="6" name="Freeform 6"/>
          <p:cNvSpPr/>
          <p:nvPr/>
        </p:nvSpPr>
        <p:spPr>
          <a:xfrm>
            <a:off x="249211" y="215709"/>
            <a:ext cx="4042483" cy="2021242"/>
          </a:xfrm>
          <a:custGeom>
            <a:avLst/>
            <a:gdLst/>
            <a:ahLst/>
            <a:cxnLst/>
            <a:rect l="l" t="t" r="r" b="b"/>
            <a:pathLst>
              <a:path w="4042483" h="2021242">
                <a:moveTo>
                  <a:pt x="0" y="0"/>
                </a:moveTo>
                <a:lnTo>
                  <a:pt x="4042483" y="0"/>
                </a:lnTo>
                <a:lnTo>
                  <a:pt x="4042483" y="2021241"/>
                </a:lnTo>
                <a:lnTo>
                  <a:pt x="0" y="2021241"/>
                </a:lnTo>
                <a:lnTo>
                  <a:pt x="0" y="0"/>
                </a:lnTo>
                <a:close/>
              </a:path>
            </a:pathLst>
          </a:custGeom>
          <a:blipFill>
            <a:blip r:embed="rId4"/>
            <a:stretch>
              <a:fillRect/>
            </a:stretch>
          </a:blipFill>
        </p:spPr>
        <p:txBody>
          <a:bodyPr/>
          <a:lstStyle/>
          <a:p>
            <a:endParaRPr lang="en-GB"/>
          </a:p>
        </p:txBody>
      </p:sp>
      <p:sp>
        <p:nvSpPr>
          <p:cNvPr id="7" name="TextBox 7"/>
          <p:cNvSpPr txBox="1"/>
          <p:nvPr/>
        </p:nvSpPr>
        <p:spPr>
          <a:xfrm>
            <a:off x="1028700" y="8393934"/>
            <a:ext cx="15824187" cy="1671582"/>
          </a:xfrm>
          <a:prstGeom prst="rect">
            <a:avLst/>
          </a:prstGeom>
        </p:spPr>
        <p:txBody>
          <a:bodyPr lIns="0" tIns="0" rIns="0" bIns="0" rtlCol="0" anchor="t">
            <a:spAutoFit/>
          </a:bodyPr>
          <a:lstStyle/>
          <a:p>
            <a:pPr algn="ctr">
              <a:lnSpc>
                <a:spcPts val="4483"/>
              </a:lnSpc>
              <a:spcBef>
                <a:spcPct val="0"/>
              </a:spcBef>
            </a:pPr>
            <a:r>
              <a:rPr lang="en-US" sz="3202" b="1">
                <a:solidFill>
                  <a:srgbClr val="13B5FE"/>
                </a:solidFill>
                <a:latin typeface="Montserrat Bold"/>
                <a:ea typeface="Montserrat Bold"/>
                <a:cs typeface="Montserrat Bold"/>
                <a:sym typeface="Montserrat Bold"/>
              </a:rPr>
              <a:t>Mental health is everyone's business. By working together, we can provide earlier support, reduce crises, improve access to services and achieve better outcomes for local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487" b="-11487"/>
            </a:stretch>
          </a:blipFill>
        </p:spPr>
        <p:txBody>
          <a:bodyPr/>
          <a:lstStyle/>
          <a:p>
            <a:endParaRPr lang="en-GB"/>
          </a:p>
        </p:txBody>
      </p:sp>
      <p:sp>
        <p:nvSpPr>
          <p:cNvPr id="3" name="Freeform 3"/>
          <p:cNvSpPr/>
          <p:nvPr/>
        </p:nvSpPr>
        <p:spPr>
          <a:xfrm>
            <a:off x="15070557" y="0"/>
            <a:ext cx="3100844" cy="3100844"/>
          </a:xfrm>
          <a:custGeom>
            <a:avLst/>
            <a:gdLst/>
            <a:ahLst/>
            <a:cxnLst/>
            <a:rect l="l" t="t" r="r" b="b"/>
            <a:pathLst>
              <a:path w="3100844" h="3100844">
                <a:moveTo>
                  <a:pt x="0" y="0"/>
                </a:moveTo>
                <a:lnTo>
                  <a:pt x="3100844" y="0"/>
                </a:lnTo>
                <a:lnTo>
                  <a:pt x="3100844" y="3100844"/>
                </a:lnTo>
                <a:lnTo>
                  <a:pt x="0" y="3100844"/>
                </a:lnTo>
                <a:lnTo>
                  <a:pt x="0" y="0"/>
                </a:lnTo>
                <a:close/>
              </a:path>
            </a:pathLst>
          </a:custGeom>
          <a:blipFill>
            <a:blip r:embed="rId3"/>
            <a:stretch>
              <a:fillRect/>
            </a:stretch>
          </a:blipFill>
        </p:spPr>
        <p:txBody>
          <a:bodyPr/>
          <a:lstStyle/>
          <a:p>
            <a:endParaRPr lang="en-GB"/>
          </a:p>
        </p:txBody>
      </p:sp>
      <p:sp>
        <p:nvSpPr>
          <p:cNvPr id="4" name="TextBox 4"/>
          <p:cNvSpPr txBox="1"/>
          <p:nvPr/>
        </p:nvSpPr>
        <p:spPr>
          <a:xfrm>
            <a:off x="5498670" y="952500"/>
            <a:ext cx="6872913" cy="734930"/>
          </a:xfrm>
          <a:prstGeom prst="rect">
            <a:avLst/>
          </a:prstGeom>
        </p:spPr>
        <p:txBody>
          <a:bodyPr lIns="0" tIns="0" rIns="0" bIns="0" rtlCol="0" anchor="t">
            <a:spAutoFit/>
          </a:bodyPr>
          <a:lstStyle/>
          <a:p>
            <a:pPr algn="ctr">
              <a:lnSpc>
                <a:spcPts val="6140"/>
              </a:lnSpc>
            </a:pPr>
            <a:r>
              <a:rPr lang="en-US" sz="4385" b="1">
                <a:solidFill>
                  <a:srgbClr val="0E4CA1"/>
                </a:solidFill>
                <a:latin typeface="Montserrat Bold"/>
                <a:ea typeface="Montserrat Bold"/>
                <a:cs typeface="Montserrat Bold"/>
                <a:sym typeface="Montserrat Bold"/>
              </a:rPr>
              <a:t>Our Strategic Priorities </a:t>
            </a:r>
          </a:p>
        </p:txBody>
      </p:sp>
      <p:sp>
        <p:nvSpPr>
          <p:cNvPr id="5" name="TextBox 5"/>
          <p:cNvSpPr txBox="1"/>
          <p:nvPr/>
        </p:nvSpPr>
        <p:spPr>
          <a:xfrm>
            <a:off x="2848460" y="2837591"/>
            <a:ext cx="13047101" cy="5829565"/>
          </a:xfrm>
          <a:prstGeom prst="rect">
            <a:avLst/>
          </a:prstGeom>
        </p:spPr>
        <p:txBody>
          <a:bodyPr lIns="0" tIns="0" rIns="0" bIns="0" rtlCol="0" anchor="t">
            <a:spAutoFit/>
          </a:bodyPr>
          <a:lstStyle/>
          <a:p>
            <a:pPr marL="647700" lvl="1" indent="-323850" algn="l">
              <a:lnSpc>
                <a:spcPts val="4200"/>
              </a:lnSpc>
              <a:buFont typeface="Arial"/>
              <a:buChar char="•"/>
            </a:pPr>
            <a:r>
              <a:rPr lang="en-US" sz="3000" b="1">
                <a:solidFill>
                  <a:srgbClr val="0E4CA1"/>
                </a:solidFill>
                <a:latin typeface="Montserrat Bold"/>
                <a:ea typeface="Montserrat Bold"/>
                <a:cs typeface="Montserrat Bold"/>
                <a:sym typeface="Montserrat Bold"/>
              </a:rPr>
              <a:t>Strengthen crisis support pathways. </a:t>
            </a:r>
          </a:p>
          <a:p>
            <a:pPr algn="l">
              <a:lnSpc>
                <a:spcPts val="2800"/>
              </a:lnSpc>
            </a:pPr>
            <a:endParaRPr lang="en-US" sz="3000" b="1">
              <a:solidFill>
                <a:srgbClr val="0E4CA1"/>
              </a:solidFill>
              <a:latin typeface="Montserrat Bold"/>
              <a:ea typeface="Montserrat Bold"/>
              <a:cs typeface="Montserrat Bold"/>
              <a:sym typeface="Montserrat Bold"/>
            </a:endParaRPr>
          </a:p>
          <a:p>
            <a:pPr marL="647700" lvl="1" indent="-323850" algn="l">
              <a:lnSpc>
                <a:spcPts val="4200"/>
              </a:lnSpc>
              <a:buFont typeface="Arial"/>
              <a:buChar char="•"/>
            </a:pPr>
            <a:r>
              <a:rPr lang="en-US" sz="3000" b="1">
                <a:solidFill>
                  <a:srgbClr val="0E4CA1"/>
                </a:solidFill>
                <a:latin typeface="Montserrat Bold"/>
                <a:ea typeface="Montserrat Bold"/>
                <a:cs typeface="Montserrat Bold"/>
                <a:sym typeface="Montserrat Bold"/>
              </a:rPr>
              <a:t>Invest in prevention and early intervention.</a:t>
            </a:r>
          </a:p>
          <a:p>
            <a:pPr algn="l">
              <a:lnSpc>
                <a:spcPts val="2800"/>
              </a:lnSpc>
            </a:pPr>
            <a:r>
              <a:rPr lang="en-US" sz="2000" b="1">
                <a:solidFill>
                  <a:srgbClr val="0E4CA1"/>
                </a:solidFill>
                <a:latin typeface="Montserrat Bold"/>
                <a:ea typeface="Montserrat Bold"/>
                <a:cs typeface="Montserrat Bold"/>
                <a:sym typeface="Montserrat Bold"/>
              </a:rPr>
              <a:t> </a:t>
            </a:r>
          </a:p>
          <a:p>
            <a:pPr marL="647700" lvl="1" indent="-323850" algn="l">
              <a:lnSpc>
                <a:spcPts val="4200"/>
              </a:lnSpc>
              <a:buFont typeface="Arial"/>
              <a:buChar char="•"/>
            </a:pPr>
            <a:r>
              <a:rPr lang="en-US" sz="3000" b="1">
                <a:solidFill>
                  <a:srgbClr val="0E4CA1"/>
                </a:solidFill>
                <a:latin typeface="Montserrat Bold"/>
                <a:ea typeface="Montserrat Bold"/>
                <a:cs typeface="Montserrat Bold"/>
                <a:sym typeface="Montserrat Bold"/>
              </a:rPr>
              <a:t>Tackle stigma and inequalities.</a:t>
            </a:r>
          </a:p>
          <a:p>
            <a:pPr algn="l">
              <a:lnSpc>
                <a:spcPts val="2800"/>
              </a:lnSpc>
            </a:pPr>
            <a:r>
              <a:rPr lang="en-US" sz="2000" b="1">
                <a:solidFill>
                  <a:srgbClr val="0E4CA1"/>
                </a:solidFill>
                <a:latin typeface="Montserrat Bold"/>
                <a:ea typeface="Montserrat Bold"/>
                <a:cs typeface="Montserrat Bold"/>
                <a:sym typeface="Montserrat Bold"/>
              </a:rPr>
              <a:t> </a:t>
            </a:r>
          </a:p>
          <a:p>
            <a:pPr marL="647700" lvl="1" indent="-323850" algn="l">
              <a:lnSpc>
                <a:spcPts val="4200"/>
              </a:lnSpc>
              <a:buFont typeface="Arial"/>
              <a:buChar char="•"/>
            </a:pPr>
            <a:r>
              <a:rPr lang="en-US" sz="3000" b="1">
                <a:solidFill>
                  <a:srgbClr val="0E4CA1"/>
                </a:solidFill>
                <a:latin typeface="Montserrat Bold"/>
                <a:ea typeface="Montserrat Bold"/>
                <a:cs typeface="Montserrat Bold"/>
                <a:sym typeface="Montserrat Bold"/>
              </a:rPr>
              <a:t>Support children and young people. </a:t>
            </a:r>
          </a:p>
          <a:p>
            <a:pPr algn="l">
              <a:lnSpc>
                <a:spcPts val="2800"/>
              </a:lnSpc>
            </a:pPr>
            <a:endParaRPr lang="en-US" sz="3000" b="1">
              <a:solidFill>
                <a:srgbClr val="0E4CA1"/>
              </a:solidFill>
              <a:latin typeface="Montserrat Bold"/>
              <a:ea typeface="Montserrat Bold"/>
              <a:cs typeface="Montserrat Bold"/>
              <a:sym typeface="Montserrat Bold"/>
            </a:endParaRPr>
          </a:p>
          <a:p>
            <a:pPr marL="647700" lvl="1" indent="-323850" algn="l">
              <a:lnSpc>
                <a:spcPts val="4200"/>
              </a:lnSpc>
              <a:buFont typeface="Arial"/>
              <a:buChar char="•"/>
            </a:pPr>
            <a:r>
              <a:rPr lang="en-US" sz="3000" b="1">
                <a:solidFill>
                  <a:srgbClr val="0E4CA1"/>
                </a:solidFill>
                <a:latin typeface="Montserrat Bold"/>
                <a:ea typeface="Montserrat Bold"/>
                <a:cs typeface="Montserrat Bold"/>
                <a:sym typeface="Montserrat Bold"/>
              </a:rPr>
              <a:t>Improve workforce resilience.</a:t>
            </a:r>
          </a:p>
          <a:p>
            <a:pPr algn="l">
              <a:lnSpc>
                <a:spcPts val="2800"/>
              </a:lnSpc>
            </a:pPr>
            <a:r>
              <a:rPr lang="en-US" sz="2000" b="1">
                <a:solidFill>
                  <a:srgbClr val="0E4CA1"/>
                </a:solidFill>
                <a:latin typeface="Montserrat Bold"/>
                <a:ea typeface="Montserrat Bold"/>
                <a:cs typeface="Montserrat Bold"/>
                <a:sym typeface="Montserrat Bold"/>
              </a:rPr>
              <a:t> </a:t>
            </a:r>
          </a:p>
          <a:p>
            <a:pPr marL="647700" lvl="1" indent="-323850" algn="l">
              <a:lnSpc>
                <a:spcPts val="4200"/>
              </a:lnSpc>
              <a:buFont typeface="Arial"/>
              <a:buChar char="•"/>
            </a:pPr>
            <a:r>
              <a:rPr lang="en-US" sz="3000" b="1">
                <a:solidFill>
                  <a:srgbClr val="0E4CA1"/>
                </a:solidFill>
                <a:latin typeface="Montserrat Bold"/>
                <a:ea typeface="Montserrat Bold"/>
                <a:cs typeface="Montserrat Bold"/>
                <a:sym typeface="Montserrat Bold"/>
              </a:rPr>
              <a:t>Address wider determinants of health.</a:t>
            </a:r>
          </a:p>
          <a:p>
            <a:pPr algn="l">
              <a:lnSpc>
                <a:spcPts val="2800"/>
              </a:lnSpc>
            </a:pPr>
            <a:r>
              <a:rPr lang="en-US" sz="2000" b="1">
                <a:solidFill>
                  <a:srgbClr val="0E4CA1"/>
                </a:solidFill>
                <a:latin typeface="Montserrat Bold"/>
                <a:ea typeface="Montserrat Bold"/>
                <a:cs typeface="Montserrat Bold"/>
                <a:sym typeface="Montserrat Bold"/>
              </a:rPr>
              <a:t> </a:t>
            </a:r>
          </a:p>
          <a:p>
            <a:pPr marL="647700" lvl="1" indent="-323850" algn="l">
              <a:lnSpc>
                <a:spcPts val="4200"/>
              </a:lnSpc>
              <a:buFont typeface="Arial"/>
              <a:buChar char="•"/>
            </a:pPr>
            <a:r>
              <a:rPr lang="en-US" sz="3000" b="1">
                <a:solidFill>
                  <a:srgbClr val="0E4CA1"/>
                </a:solidFill>
                <a:latin typeface="Montserrat Bold"/>
                <a:ea typeface="Montserrat Bold"/>
                <a:cs typeface="Montserrat Bold"/>
                <a:sym typeface="Montserrat Bold"/>
              </a:rPr>
              <a:t>Strengthen VCSFE sustainability and community-led support. </a:t>
            </a:r>
          </a:p>
        </p:txBody>
      </p:sp>
      <p:sp>
        <p:nvSpPr>
          <p:cNvPr id="6" name="Freeform 6"/>
          <p:cNvSpPr/>
          <p:nvPr/>
        </p:nvSpPr>
        <p:spPr>
          <a:xfrm>
            <a:off x="249211" y="215709"/>
            <a:ext cx="4042483" cy="2021242"/>
          </a:xfrm>
          <a:custGeom>
            <a:avLst/>
            <a:gdLst/>
            <a:ahLst/>
            <a:cxnLst/>
            <a:rect l="l" t="t" r="r" b="b"/>
            <a:pathLst>
              <a:path w="4042483" h="2021242">
                <a:moveTo>
                  <a:pt x="0" y="0"/>
                </a:moveTo>
                <a:lnTo>
                  <a:pt x="4042483" y="0"/>
                </a:lnTo>
                <a:lnTo>
                  <a:pt x="4042483" y="2021241"/>
                </a:lnTo>
                <a:lnTo>
                  <a:pt x="0" y="2021241"/>
                </a:lnTo>
                <a:lnTo>
                  <a:pt x="0" y="0"/>
                </a:lnTo>
                <a:close/>
              </a:path>
            </a:pathLst>
          </a:custGeom>
          <a:blipFill>
            <a:blip r:embed="rId4"/>
            <a:stretch>
              <a:fillRect/>
            </a:stretch>
          </a:blipFill>
        </p:spPr>
        <p:txBody>
          <a:bodyPr/>
          <a:lstStyle/>
          <a:p>
            <a:endParaRPr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487" b="-11487"/>
            </a:stretch>
          </a:blipFill>
        </p:spPr>
        <p:txBody>
          <a:bodyPr/>
          <a:lstStyle/>
          <a:p>
            <a:endParaRPr lang="en-GB"/>
          </a:p>
        </p:txBody>
      </p:sp>
      <p:sp>
        <p:nvSpPr>
          <p:cNvPr id="3" name="Freeform 3"/>
          <p:cNvSpPr/>
          <p:nvPr/>
        </p:nvSpPr>
        <p:spPr>
          <a:xfrm>
            <a:off x="15070557" y="0"/>
            <a:ext cx="3100844" cy="3100844"/>
          </a:xfrm>
          <a:custGeom>
            <a:avLst/>
            <a:gdLst/>
            <a:ahLst/>
            <a:cxnLst/>
            <a:rect l="l" t="t" r="r" b="b"/>
            <a:pathLst>
              <a:path w="3100844" h="3100844">
                <a:moveTo>
                  <a:pt x="0" y="0"/>
                </a:moveTo>
                <a:lnTo>
                  <a:pt x="3100844" y="0"/>
                </a:lnTo>
                <a:lnTo>
                  <a:pt x="3100844" y="3100844"/>
                </a:lnTo>
                <a:lnTo>
                  <a:pt x="0" y="3100844"/>
                </a:lnTo>
                <a:lnTo>
                  <a:pt x="0" y="0"/>
                </a:lnTo>
                <a:close/>
              </a:path>
            </a:pathLst>
          </a:custGeom>
          <a:blipFill>
            <a:blip r:embed="rId3"/>
            <a:stretch>
              <a:fillRect/>
            </a:stretch>
          </a:blipFill>
        </p:spPr>
        <p:txBody>
          <a:bodyPr/>
          <a:lstStyle/>
          <a:p>
            <a:endParaRPr lang="en-GB"/>
          </a:p>
        </p:txBody>
      </p:sp>
      <p:sp>
        <p:nvSpPr>
          <p:cNvPr id="4" name="TextBox 4"/>
          <p:cNvSpPr txBox="1"/>
          <p:nvPr/>
        </p:nvSpPr>
        <p:spPr>
          <a:xfrm>
            <a:off x="4743976" y="820765"/>
            <a:ext cx="8800048" cy="734930"/>
          </a:xfrm>
          <a:prstGeom prst="rect">
            <a:avLst/>
          </a:prstGeom>
        </p:spPr>
        <p:txBody>
          <a:bodyPr lIns="0" tIns="0" rIns="0" bIns="0" rtlCol="0" anchor="t">
            <a:spAutoFit/>
          </a:bodyPr>
          <a:lstStyle/>
          <a:p>
            <a:pPr algn="ctr">
              <a:lnSpc>
                <a:spcPts val="6140"/>
              </a:lnSpc>
            </a:pPr>
            <a:r>
              <a:rPr lang="en-US" sz="4385" b="1">
                <a:solidFill>
                  <a:srgbClr val="0E4CA1"/>
                </a:solidFill>
                <a:latin typeface="Montserrat Bold"/>
                <a:ea typeface="Montserrat Bold"/>
                <a:cs typeface="Montserrat Bold"/>
                <a:sym typeface="Montserrat Bold"/>
              </a:rPr>
              <a:t>What we have achieved so far</a:t>
            </a:r>
          </a:p>
        </p:txBody>
      </p:sp>
      <p:sp>
        <p:nvSpPr>
          <p:cNvPr id="5" name="Freeform 5"/>
          <p:cNvSpPr/>
          <p:nvPr/>
        </p:nvSpPr>
        <p:spPr>
          <a:xfrm>
            <a:off x="249211" y="215709"/>
            <a:ext cx="4042483" cy="2021242"/>
          </a:xfrm>
          <a:custGeom>
            <a:avLst/>
            <a:gdLst/>
            <a:ahLst/>
            <a:cxnLst/>
            <a:rect l="l" t="t" r="r" b="b"/>
            <a:pathLst>
              <a:path w="4042483" h="2021242">
                <a:moveTo>
                  <a:pt x="0" y="0"/>
                </a:moveTo>
                <a:lnTo>
                  <a:pt x="4042483" y="0"/>
                </a:lnTo>
                <a:lnTo>
                  <a:pt x="4042483" y="2021241"/>
                </a:lnTo>
                <a:lnTo>
                  <a:pt x="0" y="2021241"/>
                </a:lnTo>
                <a:lnTo>
                  <a:pt x="0" y="0"/>
                </a:lnTo>
                <a:close/>
              </a:path>
            </a:pathLst>
          </a:custGeom>
          <a:blipFill>
            <a:blip r:embed="rId4"/>
            <a:stretch>
              <a:fillRect/>
            </a:stretch>
          </a:blipFill>
        </p:spPr>
        <p:txBody>
          <a:bodyPr/>
          <a:lstStyle/>
          <a:p>
            <a:endParaRPr lang="en-GB"/>
          </a:p>
        </p:txBody>
      </p:sp>
      <p:sp>
        <p:nvSpPr>
          <p:cNvPr id="6" name="TextBox 6"/>
          <p:cNvSpPr txBox="1"/>
          <p:nvPr/>
        </p:nvSpPr>
        <p:spPr>
          <a:xfrm>
            <a:off x="803354" y="3043694"/>
            <a:ext cx="16681293" cy="5315612"/>
          </a:xfrm>
          <a:prstGeom prst="rect">
            <a:avLst/>
          </a:prstGeom>
        </p:spPr>
        <p:txBody>
          <a:bodyPr lIns="0" tIns="0" rIns="0" bIns="0" rtlCol="0" anchor="t">
            <a:spAutoFit/>
          </a:bodyPr>
          <a:lstStyle/>
          <a:p>
            <a:pPr algn="l">
              <a:lnSpc>
                <a:spcPts val="4200"/>
              </a:lnSpc>
            </a:pPr>
            <a:r>
              <a:rPr lang="en-US" sz="3000" b="1">
                <a:solidFill>
                  <a:srgbClr val="0E4CA1"/>
                </a:solidFill>
                <a:latin typeface="Montserrat Bold"/>
                <a:ea typeface="Montserrat Bold"/>
                <a:cs typeface="Montserrat Bold"/>
                <a:sym typeface="Montserrat Bold"/>
              </a:rPr>
              <a:t>✅ Established a borough-wide alliance &amp; developed the strategy</a:t>
            </a:r>
          </a:p>
          <a:p>
            <a:pPr algn="l">
              <a:lnSpc>
                <a:spcPts val="4200"/>
              </a:lnSpc>
            </a:pPr>
            <a:r>
              <a:rPr lang="en-US" sz="3000" b="1">
                <a:solidFill>
                  <a:srgbClr val="0E4CA1"/>
                </a:solidFill>
                <a:latin typeface="Montserrat Bold"/>
                <a:ea typeface="Montserrat Bold"/>
                <a:cs typeface="Montserrat Bold"/>
                <a:sym typeface="Montserrat Bold"/>
              </a:rPr>
              <a:t>✅ Mapped local services and identified key gaps and priorities</a:t>
            </a:r>
          </a:p>
          <a:p>
            <a:pPr algn="l">
              <a:lnSpc>
                <a:spcPts val="4200"/>
              </a:lnSpc>
            </a:pPr>
            <a:r>
              <a:rPr lang="en-US" sz="3000" b="1">
                <a:solidFill>
                  <a:srgbClr val="0E4CA1"/>
                </a:solidFill>
                <a:latin typeface="Montserrat Bold"/>
                <a:ea typeface="Montserrat Bold"/>
                <a:cs typeface="Montserrat Bold"/>
                <a:sym typeface="Montserrat Bold"/>
              </a:rPr>
              <a:t>✅ Strengthened partnerships </a:t>
            </a:r>
          </a:p>
          <a:p>
            <a:pPr algn="l">
              <a:lnSpc>
                <a:spcPts val="4200"/>
              </a:lnSpc>
            </a:pPr>
            <a:r>
              <a:rPr lang="en-US" sz="3000" b="1">
                <a:solidFill>
                  <a:srgbClr val="0E4CA1"/>
                </a:solidFill>
                <a:latin typeface="Montserrat Bold"/>
                <a:ea typeface="Montserrat Bold"/>
                <a:cs typeface="Montserrat Bold"/>
                <a:sym typeface="Montserrat Bold"/>
              </a:rPr>
              <a:t>✅ Created the SPACE Mental Health Kitemark and accreditation framework</a:t>
            </a:r>
          </a:p>
          <a:p>
            <a:pPr algn="l">
              <a:lnSpc>
                <a:spcPts val="4200"/>
              </a:lnSpc>
            </a:pPr>
            <a:r>
              <a:rPr lang="en-US" sz="3000" b="1">
                <a:solidFill>
                  <a:srgbClr val="0E4CA1"/>
                </a:solidFill>
                <a:latin typeface="Montserrat Bold"/>
                <a:ea typeface="Montserrat Bold"/>
                <a:cs typeface="Montserrat Bold"/>
                <a:sym typeface="Montserrat Bold"/>
              </a:rPr>
              <a:t>✅ Showcased VCFSE services at the GP Educational Event at DCBL Stadium</a:t>
            </a:r>
          </a:p>
          <a:p>
            <a:pPr algn="l">
              <a:lnSpc>
                <a:spcPts val="4200"/>
              </a:lnSpc>
            </a:pPr>
            <a:r>
              <a:rPr lang="en-US" sz="3000" b="1">
                <a:solidFill>
                  <a:srgbClr val="0E4CA1"/>
                </a:solidFill>
                <a:latin typeface="Montserrat Bold"/>
                <a:ea typeface="Montserrat Bold"/>
                <a:cs typeface="Montserrat Bold"/>
                <a:sym typeface="Montserrat Bold"/>
              </a:rPr>
              <a:t>✅ Hosted the ‘What Keeps Me Well’ Mental Health Conference</a:t>
            </a:r>
          </a:p>
          <a:p>
            <a:pPr algn="l">
              <a:lnSpc>
                <a:spcPts val="4200"/>
              </a:lnSpc>
            </a:pPr>
            <a:r>
              <a:rPr lang="en-US" sz="3000" b="1">
                <a:solidFill>
                  <a:srgbClr val="0E4CA1"/>
                </a:solidFill>
                <a:latin typeface="Montserrat Bold"/>
                <a:ea typeface="Montserrat Bold"/>
                <a:cs typeface="Montserrat Bold"/>
                <a:sym typeface="Montserrat Bold"/>
              </a:rPr>
              <a:t>✅ Increased collaboration between NHS, Primary Care and the VCFSE sector</a:t>
            </a:r>
          </a:p>
          <a:p>
            <a:pPr algn="l">
              <a:lnSpc>
                <a:spcPts val="4200"/>
              </a:lnSpc>
            </a:pPr>
            <a:r>
              <a:rPr lang="en-US" sz="3000" b="1">
                <a:solidFill>
                  <a:srgbClr val="0E4CA1"/>
                </a:solidFill>
                <a:latin typeface="Montserrat Bold"/>
                <a:ea typeface="Montserrat Bold"/>
                <a:cs typeface="Montserrat Bold"/>
                <a:sym typeface="Montserrat Bold"/>
              </a:rPr>
              <a:t>✅ Amplified the voice of local organisations and people with lived experience</a:t>
            </a:r>
          </a:p>
          <a:p>
            <a:pPr algn="l">
              <a:lnSpc>
                <a:spcPts val="4200"/>
              </a:lnSpc>
            </a:pPr>
            <a:r>
              <a:rPr lang="en-US" sz="3000" b="1">
                <a:solidFill>
                  <a:srgbClr val="0E4CA1"/>
                </a:solidFill>
                <a:latin typeface="Montserrat Bold"/>
                <a:ea typeface="Montserrat Bold"/>
                <a:cs typeface="Montserrat Bold"/>
                <a:sym typeface="Montserrat Bold"/>
              </a:rPr>
              <a:t>✅ Developed a collective voice to influence local mental health priorities</a:t>
            </a:r>
          </a:p>
          <a:p>
            <a:pPr algn="l">
              <a:lnSpc>
                <a:spcPts val="4200"/>
              </a:lnSpc>
            </a:pPr>
            <a:r>
              <a:rPr lang="en-US" sz="3000" b="1">
                <a:solidFill>
                  <a:srgbClr val="0E4CA1"/>
                </a:solidFill>
                <a:latin typeface="Montserrat Bold"/>
                <a:ea typeface="Montserrat Bold"/>
                <a:cs typeface="Montserrat Bold"/>
                <a:sym typeface="Montserrat Bold"/>
              </a:rPr>
              <a:t>✅ Built strong foundations for future collaboration, innovation and system change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487" b="-11487"/>
            </a:stretch>
          </a:blipFill>
        </p:spPr>
        <p:txBody>
          <a:bodyPr/>
          <a:lstStyle/>
          <a:p>
            <a:endParaRPr lang="en-GB"/>
          </a:p>
        </p:txBody>
      </p:sp>
      <p:sp>
        <p:nvSpPr>
          <p:cNvPr id="3" name="Freeform 3"/>
          <p:cNvSpPr/>
          <p:nvPr/>
        </p:nvSpPr>
        <p:spPr>
          <a:xfrm>
            <a:off x="15070557" y="0"/>
            <a:ext cx="3100844" cy="3100844"/>
          </a:xfrm>
          <a:custGeom>
            <a:avLst/>
            <a:gdLst/>
            <a:ahLst/>
            <a:cxnLst/>
            <a:rect l="l" t="t" r="r" b="b"/>
            <a:pathLst>
              <a:path w="3100844" h="3100844">
                <a:moveTo>
                  <a:pt x="0" y="0"/>
                </a:moveTo>
                <a:lnTo>
                  <a:pt x="3100844" y="0"/>
                </a:lnTo>
                <a:lnTo>
                  <a:pt x="3100844" y="3100844"/>
                </a:lnTo>
                <a:lnTo>
                  <a:pt x="0" y="3100844"/>
                </a:lnTo>
                <a:lnTo>
                  <a:pt x="0" y="0"/>
                </a:lnTo>
                <a:close/>
              </a:path>
            </a:pathLst>
          </a:custGeom>
          <a:blipFill>
            <a:blip r:embed="rId3"/>
            <a:stretch>
              <a:fillRect/>
            </a:stretch>
          </a:blipFill>
        </p:spPr>
        <p:txBody>
          <a:bodyPr/>
          <a:lstStyle/>
          <a:p>
            <a:endParaRPr lang="en-GB"/>
          </a:p>
        </p:txBody>
      </p:sp>
      <p:sp>
        <p:nvSpPr>
          <p:cNvPr id="4" name="TextBox 4"/>
          <p:cNvSpPr txBox="1"/>
          <p:nvPr/>
        </p:nvSpPr>
        <p:spPr>
          <a:xfrm>
            <a:off x="5865739" y="374728"/>
            <a:ext cx="6556521" cy="2275188"/>
          </a:xfrm>
          <a:prstGeom prst="rect">
            <a:avLst/>
          </a:prstGeom>
        </p:spPr>
        <p:txBody>
          <a:bodyPr lIns="0" tIns="0" rIns="0" bIns="0" rtlCol="0" anchor="t">
            <a:spAutoFit/>
          </a:bodyPr>
          <a:lstStyle/>
          <a:p>
            <a:pPr algn="ctr">
              <a:lnSpc>
                <a:spcPts val="6140"/>
              </a:lnSpc>
            </a:pPr>
            <a:r>
              <a:rPr lang="en-US" sz="4385" b="1">
                <a:solidFill>
                  <a:srgbClr val="0E4CA1"/>
                </a:solidFill>
                <a:latin typeface="Montserrat Bold"/>
                <a:ea typeface="Montserrat Bold"/>
                <a:cs typeface="Montserrat Bold"/>
                <a:sym typeface="Montserrat Bold"/>
              </a:rPr>
              <a:t>We need you!</a:t>
            </a:r>
          </a:p>
          <a:p>
            <a:pPr algn="ctr">
              <a:lnSpc>
                <a:spcPts val="6140"/>
              </a:lnSpc>
            </a:pPr>
            <a:r>
              <a:rPr lang="en-US" sz="4385" b="1">
                <a:solidFill>
                  <a:srgbClr val="0E4CA1"/>
                </a:solidFill>
                <a:latin typeface="Montserrat Bold"/>
                <a:ea typeface="Montserrat Bold"/>
                <a:cs typeface="Montserrat Bold"/>
                <a:sym typeface="Montserrat Bold"/>
              </a:rPr>
              <a:t>What are the benefits </a:t>
            </a:r>
          </a:p>
          <a:p>
            <a:pPr algn="ctr">
              <a:lnSpc>
                <a:spcPts val="6140"/>
              </a:lnSpc>
            </a:pPr>
            <a:r>
              <a:rPr lang="en-US" sz="4385" b="1">
                <a:solidFill>
                  <a:srgbClr val="0E4CA1"/>
                </a:solidFill>
                <a:latin typeface="Montserrat Bold"/>
                <a:ea typeface="Montserrat Bold"/>
                <a:cs typeface="Montserrat Bold"/>
                <a:sym typeface="Montserrat Bold"/>
              </a:rPr>
              <a:t>of joining MHAH</a:t>
            </a:r>
          </a:p>
        </p:txBody>
      </p:sp>
      <p:sp>
        <p:nvSpPr>
          <p:cNvPr id="5" name="TextBox 5"/>
          <p:cNvSpPr txBox="1"/>
          <p:nvPr/>
        </p:nvSpPr>
        <p:spPr>
          <a:xfrm>
            <a:off x="1823186" y="2714195"/>
            <a:ext cx="14876121" cy="6544105"/>
          </a:xfrm>
          <a:prstGeom prst="rect">
            <a:avLst/>
          </a:prstGeom>
        </p:spPr>
        <p:txBody>
          <a:bodyPr lIns="0" tIns="0" rIns="0" bIns="0" rtlCol="0" anchor="t">
            <a:spAutoFit/>
          </a:bodyPr>
          <a:lstStyle/>
          <a:p>
            <a:pPr algn="l">
              <a:lnSpc>
                <a:spcPts val="4200"/>
              </a:lnSpc>
            </a:pPr>
            <a:r>
              <a:rPr lang="en-US" sz="3000" b="1">
                <a:solidFill>
                  <a:srgbClr val="0E4CA1"/>
                </a:solidFill>
                <a:latin typeface="Montserrat Bold"/>
                <a:ea typeface="Montserrat Bold"/>
                <a:cs typeface="Montserrat Bold"/>
                <a:sym typeface="Montserrat Bold"/>
              </a:rPr>
              <a:t>Joining will:</a:t>
            </a:r>
          </a:p>
          <a:p>
            <a:pPr algn="l">
              <a:lnSpc>
                <a:spcPts val="4200"/>
              </a:lnSpc>
            </a:pPr>
            <a:endParaRPr lang="en-US" sz="3000" b="1">
              <a:solidFill>
                <a:srgbClr val="0E4CA1"/>
              </a:solidFill>
              <a:latin typeface="Montserrat Bold"/>
              <a:ea typeface="Montserrat Bold"/>
              <a:cs typeface="Montserrat Bold"/>
              <a:sym typeface="Montserrat Bold"/>
            </a:endParaRPr>
          </a:p>
          <a:p>
            <a:pPr marL="647700" lvl="1" indent="-323850" algn="l">
              <a:lnSpc>
                <a:spcPts val="4200"/>
              </a:lnSpc>
              <a:buFont typeface="Arial"/>
              <a:buChar char="•"/>
            </a:pPr>
            <a:r>
              <a:rPr lang="en-US" sz="3000" b="1">
                <a:solidFill>
                  <a:srgbClr val="0E4CA1"/>
                </a:solidFill>
                <a:latin typeface="Montserrat Bold"/>
                <a:ea typeface="Montserrat Bold"/>
                <a:cs typeface="Montserrat Bold"/>
                <a:sym typeface="Montserrat Bold"/>
              </a:rPr>
              <a:t>Raise awareness of your organisation and services.</a:t>
            </a:r>
          </a:p>
          <a:p>
            <a:pPr algn="l">
              <a:lnSpc>
                <a:spcPts val="2800"/>
              </a:lnSpc>
            </a:pPr>
            <a:r>
              <a:rPr lang="en-US" sz="2000" b="1">
                <a:solidFill>
                  <a:srgbClr val="0E4CA1"/>
                </a:solidFill>
                <a:latin typeface="Montserrat Bold"/>
                <a:ea typeface="Montserrat Bold"/>
                <a:cs typeface="Montserrat Bold"/>
                <a:sym typeface="Montserrat Bold"/>
              </a:rPr>
              <a:t> </a:t>
            </a:r>
          </a:p>
          <a:p>
            <a:pPr marL="647700" lvl="1" indent="-323850" algn="l">
              <a:lnSpc>
                <a:spcPts val="4200"/>
              </a:lnSpc>
              <a:buFont typeface="Arial"/>
              <a:buChar char="•"/>
            </a:pPr>
            <a:r>
              <a:rPr lang="en-US" sz="3000" b="1">
                <a:solidFill>
                  <a:srgbClr val="0E4CA1"/>
                </a:solidFill>
                <a:latin typeface="Montserrat Bold"/>
                <a:ea typeface="Montserrat Bold"/>
                <a:cs typeface="Montserrat Bold"/>
                <a:sym typeface="Montserrat Bold"/>
              </a:rPr>
              <a:t>Build partnerships and referral opportunities. </a:t>
            </a:r>
          </a:p>
          <a:p>
            <a:pPr algn="l">
              <a:lnSpc>
                <a:spcPts val="2800"/>
              </a:lnSpc>
            </a:pPr>
            <a:endParaRPr lang="en-US" sz="3000" b="1">
              <a:solidFill>
                <a:srgbClr val="0E4CA1"/>
              </a:solidFill>
              <a:latin typeface="Montserrat Bold"/>
              <a:ea typeface="Montserrat Bold"/>
              <a:cs typeface="Montserrat Bold"/>
              <a:sym typeface="Montserrat Bold"/>
            </a:endParaRPr>
          </a:p>
          <a:p>
            <a:pPr marL="647700" lvl="1" indent="-323850" algn="l">
              <a:lnSpc>
                <a:spcPts val="4200"/>
              </a:lnSpc>
              <a:buFont typeface="Arial"/>
              <a:buChar char="•"/>
            </a:pPr>
            <a:r>
              <a:rPr lang="en-US" sz="3000" b="1">
                <a:solidFill>
                  <a:srgbClr val="0E4CA1"/>
                </a:solidFill>
                <a:latin typeface="Montserrat Bold"/>
                <a:ea typeface="Montserrat Bold"/>
                <a:cs typeface="Montserrat Bold"/>
                <a:sym typeface="Montserrat Bold"/>
              </a:rPr>
              <a:t>Access shared knowledge, training and resources. </a:t>
            </a:r>
          </a:p>
          <a:p>
            <a:pPr algn="l">
              <a:lnSpc>
                <a:spcPts val="2800"/>
              </a:lnSpc>
            </a:pPr>
            <a:endParaRPr lang="en-US" sz="3000" b="1">
              <a:solidFill>
                <a:srgbClr val="0E4CA1"/>
              </a:solidFill>
              <a:latin typeface="Montserrat Bold"/>
              <a:ea typeface="Montserrat Bold"/>
              <a:cs typeface="Montserrat Bold"/>
              <a:sym typeface="Montserrat Bold"/>
            </a:endParaRPr>
          </a:p>
          <a:p>
            <a:pPr marL="647700" lvl="1" indent="-323850" algn="l">
              <a:lnSpc>
                <a:spcPts val="4200"/>
              </a:lnSpc>
              <a:buFont typeface="Arial"/>
              <a:buChar char="•"/>
            </a:pPr>
            <a:r>
              <a:rPr lang="en-US" sz="3000" b="1">
                <a:solidFill>
                  <a:srgbClr val="0E4CA1"/>
                </a:solidFill>
                <a:latin typeface="Montserrat Bold"/>
                <a:ea typeface="Montserrat Bold"/>
                <a:cs typeface="Montserrat Bold"/>
                <a:sym typeface="Montserrat Bold"/>
              </a:rPr>
              <a:t>Influence local decision-making and strategy.</a:t>
            </a:r>
          </a:p>
          <a:p>
            <a:pPr algn="l">
              <a:lnSpc>
                <a:spcPts val="2800"/>
              </a:lnSpc>
            </a:pPr>
            <a:r>
              <a:rPr lang="en-US" sz="2000" b="1">
                <a:solidFill>
                  <a:srgbClr val="0E4CA1"/>
                </a:solidFill>
                <a:latin typeface="Montserrat Bold"/>
                <a:ea typeface="Montserrat Bold"/>
                <a:cs typeface="Montserrat Bold"/>
                <a:sym typeface="Montserrat Bold"/>
              </a:rPr>
              <a:t> </a:t>
            </a:r>
          </a:p>
          <a:p>
            <a:pPr marL="647700" lvl="1" indent="-323850" algn="l">
              <a:lnSpc>
                <a:spcPts val="4200"/>
              </a:lnSpc>
              <a:buFont typeface="Arial"/>
              <a:buChar char="•"/>
            </a:pPr>
            <a:r>
              <a:rPr lang="en-US" sz="3000" b="1">
                <a:solidFill>
                  <a:srgbClr val="0E4CA1"/>
                </a:solidFill>
                <a:latin typeface="Montserrat Bold"/>
                <a:ea typeface="Montserrat Bold"/>
                <a:cs typeface="Montserrat Bold"/>
                <a:sym typeface="Montserrat Bold"/>
              </a:rPr>
              <a:t>Develop joint projects and funding opportunities.</a:t>
            </a:r>
          </a:p>
          <a:p>
            <a:pPr algn="l">
              <a:lnSpc>
                <a:spcPts val="2800"/>
              </a:lnSpc>
            </a:pPr>
            <a:r>
              <a:rPr lang="en-US" sz="2000" b="1">
                <a:solidFill>
                  <a:srgbClr val="0E4CA1"/>
                </a:solidFill>
                <a:latin typeface="Montserrat Bold"/>
                <a:ea typeface="Montserrat Bold"/>
                <a:cs typeface="Montserrat Bold"/>
                <a:sym typeface="Montserrat Bold"/>
              </a:rPr>
              <a:t> </a:t>
            </a:r>
          </a:p>
          <a:p>
            <a:pPr marL="647700" lvl="1" indent="-323850" algn="l">
              <a:lnSpc>
                <a:spcPts val="4200"/>
              </a:lnSpc>
              <a:buFont typeface="Arial"/>
              <a:buChar char="•"/>
            </a:pPr>
            <a:r>
              <a:rPr lang="en-US" sz="3000" b="1">
                <a:solidFill>
                  <a:srgbClr val="0E4CA1"/>
                </a:solidFill>
                <a:latin typeface="Montserrat Bold"/>
                <a:ea typeface="Montserrat Bold"/>
                <a:cs typeface="Montserrat Bold"/>
                <a:sym typeface="Montserrat Bold"/>
              </a:rPr>
              <a:t>Together we can create a stronger, more connected mental health support system for Halton. </a:t>
            </a:r>
          </a:p>
        </p:txBody>
      </p:sp>
      <p:sp>
        <p:nvSpPr>
          <p:cNvPr id="6" name="Freeform 6"/>
          <p:cNvSpPr/>
          <p:nvPr/>
        </p:nvSpPr>
        <p:spPr>
          <a:xfrm>
            <a:off x="249211" y="215709"/>
            <a:ext cx="4042483" cy="2021242"/>
          </a:xfrm>
          <a:custGeom>
            <a:avLst/>
            <a:gdLst/>
            <a:ahLst/>
            <a:cxnLst/>
            <a:rect l="l" t="t" r="r" b="b"/>
            <a:pathLst>
              <a:path w="4042483" h="2021242">
                <a:moveTo>
                  <a:pt x="0" y="0"/>
                </a:moveTo>
                <a:lnTo>
                  <a:pt x="4042483" y="0"/>
                </a:lnTo>
                <a:lnTo>
                  <a:pt x="4042483" y="2021241"/>
                </a:lnTo>
                <a:lnTo>
                  <a:pt x="0" y="2021241"/>
                </a:lnTo>
                <a:lnTo>
                  <a:pt x="0" y="0"/>
                </a:lnTo>
                <a:close/>
              </a:path>
            </a:pathLst>
          </a:custGeom>
          <a:blipFill>
            <a:blip r:embed="rId4"/>
            <a:stretch>
              <a:fillRect/>
            </a:stretch>
          </a:blipFill>
        </p:spPr>
        <p:txBody>
          <a:bodyPr/>
          <a:lstStyle/>
          <a:p>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487" b="-11487"/>
            </a:stretch>
          </a:blipFill>
        </p:spPr>
        <p:txBody>
          <a:bodyPr/>
          <a:lstStyle/>
          <a:p>
            <a:endParaRPr lang="en-GB"/>
          </a:p>
        </p:txBody>
      </p:sp>
      <p:sp>
        <p:nvSpPr>
          <p:cNvPr id="3" name="Freeform 3"/>
          <p:cNvSpPr/>
          <p:nvPr/>
        </p:nvSpPr>
        <p:spPr>
          <a:xfrm>
            <a:off x="0" y="0"/>
            <a:ext cx="5722226" cy="4291669"/>
          </a:xfrm>
          <a:custGeom>
            <a:avLst/>
            <a:gdLst/>
            <a:ahLst/>
            <a:cxnLst/>
            <a:rect l="l" t="t" r="r" b="b"/>
            <a:pathLst>
              <a:path w="5722226" h="4291669">
                <a:moveTo>
                  <a:pt x="0" y="0"/>
                </a:moveTo>
                <a:lnTo>
                  <a:pt x="5722226" y="0"/>
                </a:lnTo>
                <a:lnTo>
                  <a:pt x="5722226" y="4291669"/>
                </a:lnTo>
                <a:lnTo>
                  <a:pt x="0" y="4291669"/>
                </a:lnTo>
                <a:lnTo>
                  <a:pt x="0" y="0"/>
                </a:lnTo>
                <a:close/>
              </a:path>
            </a:pathLst>
          </a:custGeom>
          <a:blipFill>
            <a:blip r:embed="rId3"/>
            <a:stretch>
              <a:fillRect/>
            </a:stretch>
          </a:blipFill>
        </p:spPr>
        <p:txBody>
          <a:bodyPr/>
          <a:lstStyle/>
          <a:p>
            <a:endParaRPr lang="en-GB"/>
          </a:p>
        </p:txBody>
      </p:sp>
      <p:sp>
        <p:nvSpPr>
          <p:cNvPr id="4" name="Freeform 4"/>
          <p:cNvSpPr/>
          <p:nvPr/>
        </p:nvSpPr>
        <p:spPr>
          <a:xfrm>
            <a:off x="4983473" y="0"/>
            <a:ext cx="8321054" cy="5803935"/>
          </a:xfrm>
          <a:custGeom>
            <a:avLst/>
            <a:gdLst/>
            <a:ahLst/>
            <a:cxnLst/>
            <a:rect l="l" t="t" r="r" b="b"/>
            <a:pathLst>
              <a:path w="8321054" h="5803935">
                <a:moveTo>
                  <a:pt x="0" y="0"/>
                </a:moveTo>
                <a:lnTo>
                  <a:pt x="8321054" y="0"/>
                </a:lnTo>
                <a:lnTo>
                  <a:pt x="8321054" y="5803935"/>
                </a:lnTo>
                <a:lnTo>
                  <a:pt x="0" y="5803935"/>
                </a:lnTo>
                <a:lnTo>
                  <a:pt x="0" y="0"/>
                </a:lnTo>
                <a:close/>
              </a:path>
            </a:pathLst>
          </a:custGeom>
          <a:blipFill>
            <a:blip r:embed="rId4"/>
            <a:stretch>
              <a:fillRect/>
            </a:stretch>
          </a:blipFill>
        </p:spPr>
        <p:txBody>
          <a:bodyPr/>
          <a:lstStyle/>
          <a:p>
            <a:endParaRPr lang="en-GB"/>
          </a:p>
        </p:txBody>
      </p:sp>
      <p:sp>
        <p:nvSpPr>
          <p:cNvPr id="5" name="Freeform 5"/>
          <p:cNvSpPr/>
          <p:nvPr/>
        </p:nvSpPr>
        <p:spPr>
          <a:xfrm>
            <a:off x="8853659" y="4554429"/>
            <a:ext cx="4944410" cy="5752221"/>
          </a:xfrm>
          <a:custGeom>
            <a:avLst/>
            <a:gdLst/>
            <a:ahLst/>
            <a:cxnLst/>
            <a:rect l="l" t="t" r="r" b="b"/>
            <a:pathLst>
              <a:path w="4944410" h="5752221">
                <a:moveTo>
                  <a:pt x="0" y="0"/>
                </a:moveTo>
                <a:lnTo>
                  <a:pt x="4944410" y="0"/>
                </a:lnTo>
                <a:lnTo>
                  <a:pt x="4944410" y="5752221"/>
                </a:lnTo>
                <a:lnTo>
                  <a:pt x="0" y="5752221"/>
                </a:lnTo>
                <a:lnTo>
                  <a:pt x="0" y="0"/>
                </a:lnTo>
                <a:close/>
              </a:path>
            </a:pathLst>
          </a:custGeom>
          <a:blipFill>
            <a:blip r:embed="rId5"/>
            <a:stretch>
              <a:fillRect t="-13902" b="-8564"/>
            </a:stretch>
          </a:blipFill>
        </p:spPr>
        <p:txBody>
          <a:bodyPr/>
          <a:lstStyle/>
          <a:p>
            <a:endParaRPr lang="en-GB"/>
          </a:p>
        </p:txBody>
      </p:sp>
      <p:sp>
        <p:nvSpPr>
          <p:cNvPr id="6" name="Freeform 6"/>
          <p:cNvSpPr/>
          <p:nvPr/>
        </p:nvSpPr>
        <p:spPr>
          <a:xfrm>
            <a:off x="4787960" y="4534779"/>
            <a:ext cx="4356040" cy="5947447"/>
          </a:xfrm>
          <a:custGeom>
            <a:avLst/>
            <a:gdLst/>
            <a:ahLst/>
            <a:cxnLst/>
            <a:rect l="l" t="t" r="r" b="b"/>
            <a:pathLst>
              <a:path w="4356040" h="5947447">
                <a:moveTo>
                  <a:pt x="0" y="0"/>
                </a:moveTo>
                <a:lnTo>
                  <a:pt x="4356040" y="0"/>
                </a:lnTo>
                <a:lnTo>
                  <a:pt x="4356040" y="5947447"/>
                </a:lnTo>
                <a:lnTo>
                  <a:pt x="0" y="5947447"/>
                </a:lnTo>
                <a:lnTo>
                  <a:pt x="0" y="0"/>
                </a:lnTo>
                <a:close/>
              </a:path>
            </a:pathLst>
          </a:custGeom>
          <a:blipFill>
            <a:blip r:embed="rId6"/>
            <a:stretch>
              <a:fillRect/>
            </a:stretch>
          </a:blipFill>
        </p:spPr>
        <p:txBody>
          <a:bodyPr/>
          <a:lstStyle/>
          <a:p>
            <a:endParaRPr lang="en-GB"/>
          </a:p>
        </p:txBody>
      </p:sp>
      <p:sp>
        <p:nvSpPr>
          <p:cNvPr id="7" name="Freeform 7"/>
          <p:cNvSpPr/>
          <p:nvPr/>
        </p:nvSpPr>
        <p:spPr>
          <a:xfrm>
            <a:off x="13304527" y="6211391"/>
            <a:ext cx="4983473" cy="4095259"/>
          </a:xfrm>
          <a:custGeom>
            <a:avLst/>
            <a:gdLst/>
            <a:ahLst/>
            <a:cxnLst/>
            <a:rect l="l" t="t" r="r" b="b"/>
            <a:pathLst>
              <a:path w="4983473" h="4095259">
                <a:moveTo>
                  <a:pt x="0" y="0"/>
                </a:moveTo>
                <a:lnTo>
                  <a:pt x="4983473" y="0"/>
                </a:lnTo>
                <a:lnTo>
                  <a:pt x="4983473" y="4095259"/>
                </a:lnTo>
                <a:lnTo>
                  <a:pt x="0" y="4095259"/>
                </a:lnTo>
                <a:lnTo>
                  <a:pt x="0" y="0"/>
                </a:lnTo>
                <a:close/>
              </a:path>
            </a:pathLst>
          </a:custGeom>
          <a:blipFill>
            <a:blip r:embed="rId7"/>
            <a:stretch>
              <a:fillRect l="-4784" r="-4784"/>
            </a:stretch>
          </a:blipFill>
        </p:spPr>
        <p:txBody>
          <a:bodyPr/>
          <a:lstStyle/>
          <a:p>
            <a:endParaRPr lang="en-GB"/>
          </a:p>
        </p:txBody>
      </p:sp>
      <p:sp>
        <p:nvSpPr>
          <p:cNvPr id="8" name="Freeform 8"/>
          <p:cNvSpPr/>
          <p:nvPr/>
        </p:nvSpPr>
        <p:spPr>
          <a:xfrm>
            <a:off x="0" y="6007975"/>
            <a:ext cx="5005143" cy="4298675"/>
          </a:xfrm>
          <a:custGeom>
            <a:avLst/>
            <a:gdLst/>
            <a:ahLst/>
            <a:cxnLst/>
            <a:rect l="l" t="t" r="r" b="b"/>
            <a:pathLst>
              <a:path w="5005143" h="4298675">
                <a:moveTo>
                  <a:pt x="0" y="0"/>
                </a:moveTo>
                <a:lnTo>
                  <a:pt x="5005143" y="0"/>
                </a:lnTo>
                <a:lnTo>
                  <a:pt x="5005143" y="4298675"/>
                </a:lnTo>
                <a:lnTo>
                  <a:pt x="0" y="4298675"/>
                </a:lnTo>
                <a:lnTo>
                  <a:pt x="0" y="0"/>
                </a:lnTo>
                <a:close/>
              </a:path>
            </a:pathLst>
          </a:custGeom>
          <a:blipFill>
            <a:blip r:embed="rId8"/>
            <a:stretch>
              <a:fillRect/>
            </a:stretch>
          </a:blipFill>
        </p:spPr>
        <p:txBody>
          <a:bodyPr/>
          <a:lstStyle/>
          <a:p>
            <a:endParaRPr lang="en-GB"/>
          </a:p>
        </p:txBody>
      </p:sp>
      <p:sp>
        <p:nvSpPr>
          <p:cNvPr id="9" name="Freeform 9"/>
          <p:cNvSpPr/>
          <p:nvPr/>
        </p:nvSpPr>
        <p:spPr>
          <a:xfrm>
            <a:off x="-7442" y="3715933"/>
            <a:ext cx="4990915" cy="2495458"/>
          </a:xfrm>
          <a:custGeom>
            <a:avLst/>
            <a:gdLst/>
            <a:ahLst/>
            <a:cxnLst/>
            <a:rect l="l" t="t" r="r" b="b"/>
            <a:pathLst>
              <a:path w="4990915" h="2495458">
                <a:moveTo>
                  <a:pt x="0" y="0"/>
                </a:moveTo>
                <a:lnTo>
                  <a:pt x="4990915" y="0"/>
                </a:lnTo>
                <a:lnTo>
                  <a:pt x="4990915" y="2495458"/>
                </a:lnTo>
                <a:lnTo>
                  <a:pt x="0" y="2495458"/>
                </a:lnTo>
                <a:lnTo>
                  <a:pt x="0" y="0"/>
                </a:lnTo>
                <a:close/>
              </a:path>
            </a:pathLst>
          </a:custGeom>
          <a:blipFill>
            <a:blip r:embed="rId9"/>
            <a:stretch>
              <a:fillRect/>
            </a:stretch>
          </a:blipFill>
        </p:spPr>
        <p:txBody>
          <a:bodyPr/>
          <a:lstStyle/>
          <a:p>
            <a:endParaRPr lang="en-GB"/>
          </a:p>
        </p:txBody>
      </p:sp>
      <p:sp>
        <p:nvSpPr>
          <p:cNvPr id="10" name="Freeform 10"/>
          <p:cNvSpPr/>
          <p:nvPr/>
        </p:nvSpPr>
        <p:spPr>
          <a:xfrm>
            <a:off x="12899618" y="0"/>
            <a:ext cx="5388382" cy="6211391"/>
          </a:xfrm>
          <a:custGeom>
            <a:avLst/>
            <a:gdLst/>
            <a:ahLst/>
            <a:cxnLst/>
            <a:rect l="l" t="t" r="r" b="b"/>
            <a:pathLst>
              <a:path w="5388382" h="6211391">
                <a:moveTo>
                  <a:pt x="0" y="0"/>
                </a:moveTo>
                <a:lnTo>
                  <a:pt x="5388382" y="0"/>
                </a:lnTo>
                <a:lnTo>
                  <a:pt x="5388382" y="6211391"/>
                </a:lnTo>
                <a:lnTo>
                  <a:pt x="0" y="6211391"/>
                </a:lnTo>
                <a:lnTo>
                  <a:pt x="0" y="0"/>
                </a:lnTo>
                <a:close/>
              </a:path>
            </a:pathLst>
          </a:custGeom>
          <a:blipFill>
            <a:blip r:embed="rId10"/>
            <a:stretch>
              <a:fillRect/>
            </a:stretch>
          </a:blipFill>
        </p:spPr>
        <p:txBody>
          <a:bodyPr/>
          <a:lstStyle/>
          <a:p>
            <a:endParaRPr lang="en-GB"/>
          </a:p>
        </p:txBody>
      </p:sp>
      <p:sp>
        <p:nvSpPr>
          <p:cNvPr id="11" name="Freeform 11"/>
          <p:cNvSpPr/>
          <p:nvPr/>
        </p:nvSpPr>
        <p:spPr>
          <a:xfrm>
            <a:off x="12899618" y="2901968"/>
            <a:ext cx="5388382" cy="3438535"/>
          </a:xfrm>
          <a:custGeom>
            <a:avLst/>
            <a:gdLst/>
            <a:ahLst/>
            <a:cxnLst/>
            <a:rect l="l" t="t" r="r" b="b"/>
            <a:pathLst>
              <a:path w="5388382" h="3438535">
                <a:moveTo>
                  <a:pt x="0" y="0"/>
                </a:moveTo>
                <a:lnTo>
                  <a:pt x="5388382" y="0"/>
                </a:lnTo>
                <a:lnTo>
                  <a:pt x="5388382" y="3438534"/>
                </a:lnTo>
                <a:lnTo>
                  <a:pt x="0" y="3438534"/>
                </a:lnTo>
                <a:lnTo>
                  <a:pt x="0" y="0"/>
                </a:lnTo>
                <a:close/>
              </a:path>
            </a:pathLst>
          </a:custGeom>
          <a:blipFill>
            <a:blip r:embed="rId11"/>
            <a:stretch>
              <a:fillRect t="-7386" b="-10142"/>
            </a:stretch>
          </a:blipFill>
        </p:spPr>
        <p:txBody>
          <a:bodyPr/>
          <a:lstStyle/>
          <a:p>
            <a:endParaRPr lang="en-GB"/>
          </a:p>
        </p:txBody>
      </p:sp>
      <p:sp>
        <p:nvSpPr>
          <p:cNvPr id="12" name="Freeform 12"/>
          <p:cNvSpPr/>
          <p:nvPr/>
        </p:nvSpPr>
        <p:spPr>
          <a:xfrm>
            <a:off x="13798069" y="5336831"/>
            <a:ext cx="4489931" cy="2171671"/>
          </a:xfrm>
          <a:custGeom>
            <a:avLst/>
            <a:gdLst/>
            <a:ahLst/>
            <a:cxnLst/>
            <a:rect l="l" t="t" r="r" b="b"/>
            <a:pathLst>
              <a:path w="4489931" h="2171671">
                <a:moveTo>
                  <a:pt x="0" y="0"/>
                </a:moveTo>
                <a:lnTo>
                  <a:pt x="4489931" y="0"/>
                </a:lnTo>
                <a:lnTo>
                  <a:pt x="4489931" y="2171672"/>
                </a:lnTo>
                <a:lnTo>
                  <a:pt x="0" y="2171672"/>
                </a:lnTo>
                <a:lnTo>
                  <a:pt x="0" y="0"/>
                </a:lnTo>
                <a:close/>
              </a:path>
            </a:pathLst>
          </a:custGeom>
          <a:blipFill>
            <a:blip r:embed="rId12"/>
            <a:stretch>
              <a:fillRect/>
            </a:stretch>
          </a:blipFill>
        </p:spPr>
        <p:txBody>
          <a:bodyPr/>
          <a:lstStyle/>
          <a:p>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487" b="-11487"/>
            </a:stretch>
          </a:blipFill>
        </p:spPr>
        <p:txBody>
          <a:bodyPr/>
          <a:lstStyle/>
          <a:p>
            <a:endParaRPr lang="en-GB"/>
          </a:p>
        </p:txBody>
      </p:sp>
      <p:sp>
        <p:nvSpPr>
          <p:cNvPr id="3" name="Freeform 3"/>
          <p:cNvSpPr/>
          <p:nvPr/>
        </p:nvSpPr>
        <p:spPr>
          <a:xfrm>
            <a:off x="15070557" y="0"/>
            <a:ext cx="3100844" cy="3100844"/>
          </a:xfrm>
          <a:custGeom>
            <a:avLst/>
            <a:gdLst/>
            <a:ahLst/>
            <a:cxnLst/>
            <a:rect l="l" t="t" r="r" b="b"/>
            <a:pathLst>
              <a:path w="3100844" h="3100844">
                <a:moveTo>
                  <a:pt x="0" y="0"/>
                </a:moveTo>
                <a:lnTo>
                  <a:pt x="3100844" y="0"/>
                </a:lnTo>
                <a:lnTo>
                  <a:pt x="3100844" y="3100844"/>
                </a:lnTo>
                <a:lnTo>
                  <a:pt x="0" y="3100844"/>
                </a:lnTo>
                <a:lnTo>
                  <a:pt x="0" y="0"/>
                </a:lnTo>
                <a:close/>
              </a:path>
            </a:pathLst>
          </a:custGeom>
          <a:blipFill>
            <a:blip r:embed="rId3"/>
            <a:stretch>
              <a:fillRect/>
            </a:stretch>
          </a:blipFill>
        </p:spPr>
        <p:txBody>
          <a:bodyPr/>
          <a:lstStyle/>
          <a:p>
            <a:endParaRPr lang="en-GB"/>
          </a:p>
        </p:txBody>
      </p:sp>
      <p:sp>
        <p:nvSpPr>
          <p:cNvPr id="4" name="Freeform 4"/>
          <p:cNvSpPr/>
          <p:nvPr/>
        </p:nvSpPr>
        <p:spPr>
          <a:xfrm>
            <a:off x="249211" y="215709"/>
            <a:ext cx="4042483" cy="2021242"/>
          </a:xfrm>
          <a:custGeom>
            <a:avLst/>
            <a:gdLst/>
            <a:ahLst/>
            <a:cxnLst/>
            <a:rect l="l" t="t" r="r" b="b"/>
            <a:pathLst>
              <a:path w="4042483" h="2021242">
                <a:moveTo>
                  <a:pt x="0" y="0"/>
                </a:moveTo>
                <a:lnTo>
                  <a:pt x="4042483" y="0"/>
                </a:lnTo>
                <a:lnTo>
                  <a:pt x="4042483" y="2021241"/>
                </a:lnTo>
                <a:lnTo>
                  <a:pt x="0" y="2021241"/>
                </a:lnTo>
                <a:lnTo>
                  <a:pt x="0" y="0"/>
                </a:lnTo>
                <a:close/>
              </a:path>
            </a:pathLst>
          </a:custGeom>
          <a:blipFill>
            <a:blip r:embed="rId4"/>
            <a:stretch>
              <a:fillRect/>
            </a:stretch>
          </a:blipFill>
        </p:spPr>
        <p:txBody>
          <a:bodyPr/>
          <a:lstStyle/>
          <a:p>
            <a:endParaRPr lang="en-GB"/>
          </a:p>
        </p:txBody>
      </p:sp>
      <p:sp>
        <p:nvSpPr>
          <p:cNvPr id="5" name="Freeform 5"/>
          <p:cNvSpPr/>
          <p:nvPr/>
        </p:nvSpPr>
        <p:spPr>
          <a:xfrm>
            <a:off x="322386" y="7759682"/>
            <a:ext cx="2655709" cy="2164403"/>
          </a:xfrm>
          <a:custGeom>
            <a:avLst/>
            <a:gdLst/>
            <a:ahLst/>
            <a:cxnLst/>
            <a:rect l="l" t="t" r="r" b="b"/>
            <a:pathLst>
              <a:path w="2655709" h="2164403">
                <a:moveTo>
                  <a:pt x="0" y="0"/>
                </a:moveTo>
                <a:lnTo>
                  <a:pt x="2655709" y="0"/>
                </a:lnTo>
                <a:lnTo>
                  <a:pt x="2655709" y="2164403"/>
                </a:lnTo>
                <a:lnTo>
                  <a:pt x="0" y="2164403"/>
                </a:lnTo>
                <a:lnTo>
                  <a:pt x="0" y="0"/>
                </a:lnTo>
                <a:close/>
              </a:path>
            </a:pathLst>
          </a:custGeom>
          <a:blipFill>
            <a:blip r:embed="rId5"/>
            <a:stretch>
              <a:fillRect/>
            </a:stretch>
          </a:blipFill>
        </p:spPr>
        <p:txBody>
          <a:bodyPr/>
          <a:lstStyle/>
          <a:p>
            <a:endParaRPr lang="en-GB"/>
          </a:p>
        </p:txBody>
      </p:sp>
      <p:sp>
        <p:nvSpPr>
          <p:cNvPr id="6" name="Freeform 6"/>
          <p:cNvSpPr/>
          <p:nvPr/>
        </p:nvSpPr>
        <p:spPr>
          <a:xfrm>
            <a:off x="15174310" y="7652996"/>
            <a:ext cx="2719834" cy="2318659"/>
          </a:xfrm>
          <a:custGeom>
            <a:avLst/>
            <a:gdLst/>
            <a:ahLst/>
            <a:cxnLst/>
            <a:rect l="l" t="t" r="r" b="b"/>
            <a:pathLst>
              <a:path w="2719834" h="2318659">
                <a:moveTo>
                  <a:pt x="0" y="0"/>
                </a:moveTo>
                <a:lnTo>
                  <a:pt x="2719834" y="0"/>
                </a:lnTo>
                <a:lnTo>
                  <a:pt x="2719834" y="2318658"/>
                </a:lnTo>
                <a:lnTo>
                  <a:pt x="0" y="2318658"/>
                </a:lnTo>
                <a:lnTo>
                  <a:pt x="0" y="0"/>
                </a:lnTo>
                <a:close/>
              </a:path>
            </a:pathLst>
          </a:custGeom>
          <a:blipFill>
            <a:blip r:embed="rId6"/>
            <a:stretch>
              <a:fillRect/>
            </a:stretch>
          </a:blipFill>
        </p:spPr>
        <p:txBody>
          <a:bodyPr/>
          <a:lstStyle/>
          <a:p>
            <a:endParaRPr lang="en-GB"/>
          </a:p>
        </p:txBody>
      </p:sp>
      <p:sp>
        <p:nvSpPr>
          <p:cNvPr id="7" name="TextBox 7"/>
          <p:cNvSpPr txBox="1"/>
          <p:nvPr/>
        </p:nvSpPr>
        <p:spPr>
          <a:xfrm>
            <a:off x="5938604" y="952500"/>
            <a:ext cx="5888608" cy="734930"/>
          </a:xfrm>
          <a:prstGeom prst="rect">
            <a:avLst/>
          </a:prstGeom>
        </p:spPr>
        <p:txBody>
          <a:bodyPr lIns="0" tIns="0" rIns="0" bIns="0" rtlCol="0" anchor="t">
            <a:spAutoFit/>
          </a:bodyPr>
          <a:lstStyle/>
          <a:p>
            <a:pPr algn="ctr">
              <a:lnSpc>
                <a:spcPts val="6140"/>
              </a:lnSpc>
            </a:pPr>
            <a:r>
              <a:rPr lang="en-US" sz="4385" b="1">
                <a:solidFill>
                  <a:srgbClr val="0E4CA1"/>
                </a:solidFill>
                <a:latin typeface="Montserrat Bold"/>
                <a:ea typeface="Montserrat Bold"/>
                <a:cs typeface="Montserrat Bold"/>
                <a:sym typeface="Montserrat Bold"/>
              </a:rPr>
              <a:t>How to get involved</a:t>
            </a:r>
          </a:p>
        </p:txBody>
      </p:sp>
      <p:sp>
        <p:nvSpPr>
          <p:cNvPr id="8" name="TextBox 8"/>
          <p:cNvSpPr txBox="1"/>
          <p:nvPr/>
        </p:nvSpPr>
        <p:spPr>
          <a:xfrm>
            <a:off x="1875405" y="2699532"/>
            <a:ext cx="14876121" cy="4953463"/>
          </a:xfrm>
          <a:prstGeom prst="rect">
            <a:avLst/>
          </a:prstGeom>
        </p:spPr>
        <p:txBody>
          <a:bodyPr lIns="0" tIns="0" rIns="0" bIns="0" rtlCol="0" anchor="t">
            <a:spAutoFit/>
          </a:bodyPr>
          <a:lstStyle/>
          <a:p>
            <a:pPr algn="l">
              <a:lnSpc>
                <a:spcPts val="4200"/>
              </a:lnSpc>
            </a:pPr>
            <a:r>
              <a:rPr lang="en-US" sz="3000" b="1">
                <a:solidFill>
                  <a:srgbClr val="0E4CA1"/>
                </a:solidFill>
                <a:latin typeface="Montserrat Bold"/>
                <a:ea typeface="Montserrat Bold"/>
                <a:cs typeface="Montserrat Bold"/>
                <a:sym typeface="Montserrat Bold"/>
              </a:rPr>
              <a:t>We are looking for all types of groups and organisations in all shapes and sizes.</a:t>
            </a:r>
          </a:p>
          <a:p>
            <a:pPr algn="l">
              <a:lnSpc>
                <a:spcPts val="2800"/>
              </a:lnSpc>
            </a:pPr>
            <a:endParaRPr lang="en-US" sz="3000" b="1">
              <a:solidFill>
                <a:srgbClr val="0E4CA1"/>
              </a:solidFill>
              <a:latin typeface="Montserrat Bold"/>
              <a:ea typeface="Montserrat Bold"/>
              <a:cs typeface="Montserrat Bold"/>
              <a:sym typeface="Montserrat Bold"/>
            </a:endParaRPr>
          </a:p>
          <a:p>
            <a:pPr algn="l">
              <a:lnSpc>
                <a:spcPts val="4200"/>
              </a:lnSpc>
            </a:pPr>
            <a:r>
              <a:rPr lang="en-US" sz="3000" b="1">
                <a:solidFill>
                  <a:srgbClr val="0E4CA1"/>
                </a:solidFill>
                <a:latin typeface="Montserrat Bold"/>
                <a:ea typeface="Montserrat Bold"/>
                <a:cs typeface="Montserrat Bold"/>
                <a:sym typeface="Montserrat Bold"/>
              </a:rPr>
              <a:t>If your service supports wellbeing and mental health from light touch prevention through to specific mental health intervention services, we need you!</a:t>
            </a:r>
          </a:p>
          <a:p>
            <a:pPr algn="l">
              <a:lnSpc>
                <a:spcPts val="2800"/>
              </a:lnSpc>
            </a:pPr>
            <a:endParaRPr lang="en-US" sz="3000" b="1">
              <a:solidFill>
                <a:srgbClr val="0E4CA1"/>
              </a:solidFill>
              <a:latin typeface="Montserrat Bold"/>
              <a:ea typeface="Montserrat Bold"/>
              <a:cs typeface="Montserrat Bold"/>
              <a:sym typeface="Montserrat Bold"/>
            </a:endParaRPr>
          </a:p>
          <a:p>
            <a:pPr algn="l">
              <a:lnSpc>
                <a:spcPts val="4200"/>
              </a:lnSpc>
            </a:pPr>
            <a:r>
              <a:rPr lang="en-US" sz="3000" b="1">
                <a:solidFill>
                  <a:srgbClr val="0E4CA1"/>
                </a:solidFill>
                <a:latin typeface="Montserrat Bold"/>
                <a:ea typeface="Montserrat Bold"/>
                <a:cs typeface="Montserrat Bold"/>
                <a:sym typeface="Montserrat Bold"/>
              </a:rPr>
              <a:t>Join us on 16th July from 9am - 11am for a breakfast meeting here at H&amp;SH VCA, where we can enjoy a breakfast together, discuss the Mental Health Alliance - Halton, further and hopefully you will join us!</a:t>
            </a:r>
          </a:p>
        </p:txBody>
      </p:sp>
      <p:sp>
        <p:nvSpPr>
          <p:cNvPr id="9" name="Freeform 9"/>
          <p:cNvSpPr/>
          <p:nvPr/>
        </p:nvSpPr>
        <p:spPr>
          <a:xfrm>
            <a:off x="7251451" y="8206478"/>
            <a:ext cx="3649503" cy="1765177"/>
          </a:xfrm>
          <a:custGeom>
            <a:avLst/>
            <a:gdLst/>
            <a:ahLst/>
            <a:cxnLst/>
            <a:rect l="l" t="t" r="r" b="b"/>
            <a:pathLst>
              <a:path w="3649503" h="1765177">
                <a:moveTo>
                  <a:pt x="0" y="0"/>
                </a:moveTo>
                <a:lnTo>
                  <a:pt x="3649503" y="0"/>
                </a:lnTo>
                <a:lnTo>
                  <a:pt x="3649503" y="1765176"/>
                </a:lnTo>
                <a:lnTo>
                  <a:pt x="0" y="1765176"/>
                </a:lnTo>
                <a:lnTo>
                  <a:pt x="0" y="0"/>
                </a:lnTo>
                <a:close/>
              </a:path>
            </a:pathLst>
          </a:custGeom>
          <a:blipFill>
            <a:blip r:embed="rId7"/>
            <a:stretch>
              <a:fillRect/>
            </a:stretch>
          </a:blipFill>
        </p:spPr>
        <p:txBody>
          <a:bodyPr/>
          <a:lstStyle/>
          <a:p>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487" b="-11487"/>
            </a:stretch>
          </a:blipFill>
        </p:spPr>
        <p:txBody>
          <a:bodyPr/>
          <a:lstStyle/>
          <a:p>
            <a:endParaRPr lang="en-GB"/>
          </a:p>
        </p:txBody>
      </p:sp>
      <p:sp>
        <p:nvSpPr>
          <p:cNvPr id="3" name="Freeform 3"/>
          <p:cNvSpPr/>
          <p:nvPr/>
        </p:nvSpPr>
        <p:spPr>
          <a:xfrm>
            <a:off x="7593578" y="0"/>
            <a:ext cx="3100844" cy="3100844"/>
          </a:xfrm>
          <a:custGeom>
            <a:avLst/>
            <a:gdLst/>
            <a:ahLst/>
            <a:cxnLst/>
            <a:rect l="l" t="t" r="r" b="b"/>
            <a:pathLst>
              <a:path w="3100844" h="3100844">
                <a:moveTo>
                  <a:pt x="0" y="0"/>
                </a:moveTo>
                <a:lnTo>
                  <a:pt x="3100844" y="0"/>
                </a:lnTo>
                <a:lnTo>
                  <a:pt x="3100844" y="3100844"/>
                </a:lnTo>
                <a:lnTo>
                  <a:pt x="0" y="3100844"/>
                </a:lnTo>
                <a:lnTo>
                  <a:pt x="0" y="0"/>
                </a:lnTo>
                <a:close/>
              </a:path>
            </a:pathLst>
          </a:custGeom>
          <a:blipFill>
            <a:blip r:embed="rId3"/>
            <a:stretch>
              <a:fillRect/>
            </a:stretch>
          </a:blipFill>
        </p:spPr>
        <p:txBody>
          <a:bodyPr/>
          <a:lstStyle/>
          <a:p>
            <a:endParaRPr lang="en-GB"/>
          </a:p>
        </p:txBody>
      </p:sp>
      <p:sp>
        <p:nvSpPr>
          <p:cNvPr id="4" name="Freeform 4"/>
          <p:cNvSpPr/>
          <p:nvPr/>
        </p:nvSpPr>
        <p:spPr>
          <a:xfrm>
            <a:off x="249211" y="215709"/>
            <a:ext cx="4042483" cy="2021242"/>
          </a:xfrm>
          <a:custGeom>
            <a:avLst/>
            <a:gdLst/>
            <a:ahLst/>
            <a:cxnLst/>
            <a:rect l="l" t="t" r="r" b="b"/>
            <a:pathLst>
              <a:path w="4042483" h="2021242">
                <a:moveTo>
                  <a:pt x="0" y="0"/>
                </a:moveTo>
                <a:lnTo>
                  <a:pt x="4042483" y="0"/>
                </a:lnTo>
                <a:lnTo>
                  <a:pt x="4042483" y="2021241"/>
                </a:lnTo>
                <a:lnTo>
                  <a:pt x="0" y="2021241"/>
                </a:lnTo>
                <a:lnTo>
                  <a:pt x="0" y="0"/>
                </a:lnTo>
                <a:close/>
              </a:path>
            </a:pathLst>
          </a:custGeom>
          <a:blipFill>
            <a:blip r:embed="rId4"/>
            <a:stretch>
              <a:fillRect/>
            </a:stretch>
          </a:blipFill>
        </p:spPr>
        <p:txBody>
          <a:bodyPr/>
          <a:lstStyle/>
          <a:p>
            <a:endParaRPr lang="en-GB"/>
          </a:p>
        </p:txBody>
      </p:sp>
      <p:sp>
        <p:nvSpPr>
          <p:cNvPr id="5" name="TextBox 5"/>
          <p:cNvSpPr txBox="1"/>
          <p:nvPr/>
        </p:nvSpPr>
        <p:spPr>
          <a:xfrm>
            <a:off x="1188521" y="4122922"/>
            <a:ext cx="15780412" cy="1359199"/>
          </a:xfrm>
          <a:prstGeom prst="rect">
            <a:avLst/>
          </a:prstGeom>
        </p:spPr>
        <p:txBody>
          <a:bodyPr lIns="0" tIns="0" rIns="0" bIns="0" rtlCol="0" anchor="t">
            <a:spAutoFit/>
          </a:bodyPr>
          <a:lstStyle/>
          <a:p>
            <a:pPr algn="ctr">
              <a:lnSpc>
                <a:spcPts val="11179"/>
              </a:lnSpc>
            </a:pPr>
            <a:r>
              <a:rPr lang="en-US" sz="7985" b="1">
                <a:solidFill>
                  <a:srgbClr val="0E4CA1"/>
                </a:solidFill>
                <a:latin typeface="Montserrat Bold"/>
                <a:ea typeface="Montserrat Bold"/>
                <a:cs typeface="Montserrat Bold"/>
                <a:sym typeface="Montserrat Bold"/>
              </a:rPr>
              <a:t>Over to Caroline from Space...</a:t>
            </a:r>
          </a:p>
        </p:txBody>
      </p:sp>
      <p:sp>
        <p:nvSpPr>
          <p:cNvPr id="6" name="Freeform 6"/>
          <p:cNvSpPr/>
          <p:nvPr/>
        </p:nvSpPr>
        <p:spPr>
          <a:xfrm>
            <a:off x="13999597" y="215709"/>
            <a:ext cx="4010482" cy="1939774"/>
          </a:xfrm>
          <a:custGeom>
            <a:avLst/>
            <a:gdLst/>
            <a:ahLst/>
            <a:cxnLst/>
            <a:rect l="l" t="t" r="r" b="b"/>
            <a:pathLst>
              <a:path w="4010482" h="1939774">
                <a:moveTo>
                  <a:pt x="0" y="0"/>
                </a:moveTo>
                <a:lnTo>
                  <a:pt x="4010483" y="0"/>
                </a:lnTo>
                <a:lnTo>
                  <a:pt x="4010483" y="1939774"/>
                </a:lnTo>
                <a:lnTo>
                  <a:pt x="0" y="1939774"/>
                </a:lnTo>
                <a:lnTo>
                  <a:pt x="0" y="0"/>
                </a:lnTo>
                <a:close/>
              </a:path>
            </a:pathLst>
          </a:custGeom>
          <a:blipFill>
            <a:blip r:embed="rId5"/>
            <a:stretch>
              <a:fillRect/>
            </a:stretch>
          </a:blipFill>
        </p:spPr>
        <p:txBody>
          <a:bodyPr/>
          <a:lstStyle/>
          <a:p>
            <a:endParaRPr lang="en-GB"/>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471</Words>
  <Application>Microsoft Office PowerPoint</Application>
  <PresentationFormat>Custom</PresentationFormat>
  <Paragraphs>79</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Montserrat Bold</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the Halton Mental Health Alliance? The Halton Mental Health Alliance brings together voluntary, community, faith, health and statutory partners. Improves mental health and wellbeing outcomes across Halton. Shares knowledge, resources and best</dc:title>
  <dc:creator>Alicia Abbott</dc:creator>
  <cp:lastModifiedBy>Alicia Abbott</cp:lastModifiedBy>
  <cp:revision>1</cp:revision>
  <dcterms:created xsi:type="dcterms:W3CDTF">2006-08-16T00:00:00Z</dcterms:created>
  <dcterms:modified xsi:type="dcterms:W3CDTF">2026-07-10T10:29:08Z</dcterms:modified>
  <dc:identifier>DAHOPHYEJKE</dc:identifier>
</cp:coreProperties>
</file>