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719" r:id="rId5"/>
  </p:sldMasterIdLst>
  <p:notesMasterIdLst>
    <p:notesMasterId r:id="rId13"/>
  </p:notesMasterIdLst>
  <p:sldIdLst>
    <p:sldId id="257" r:id="rId6"/>
    <p:sldId id="2561" r:id="rId7"/>
    <p:sldId id="260" r:id="rId8"/>
    <p:sldId id="2565" r:id="rId9"/>
    <p:sldId id="2564" r:id="rId10"/>
    <p:sldId id="2566" r:id="rId11"/>
    <p:sldId id="25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2E0ED9B-2298-4726-A100-D746FCAA1AE0}">
          <p14:sldIdLst>
            <p14:sldId id="257"/>
            <p14:sldId id="2561"/>
            <p14:sldId id="260"/>
            <p14:sldId id="2565"/>
            <p14:sldId id="2564"/>
            <p14:sldId id="2566"/>
            <p14:sldId id="2567"/>
          </p14:sldIdLst>
        </p14:section>
        <p14:section name="Untitled Section" id="{DD919C75-10AC-405D-AF2A-8486DC475AF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5979" autoAdjust="0"/>
  </p:normalViewPr>
  <p:slideViewPr>
    <p:cSldViewPr snapToGrid="0">
      <p:cViewPr varScale="1">
        <p:scale>
          <a:sx n="83" d="100"/>
          <a:sy n="83" d="100"/>
        </p:scale>
        <p:origin x="65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DB688-79EE-4E62-8F1F-AC2FCEE3ED78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CC3302-760B-4411-A01F-DCE2E7D479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128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C3302-760B-4411-A01F-DCE2E7D479F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264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is the Lundy Model of Participation?</a:t>
            </a: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/>
              <a:t>A framework for involving children and young people in decisions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Developed by Professor Laura Lundy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Based on Article 12 of the UN Convention on the Rights of the Child</a:t>
            </a: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a nutshell it’s a simple way to make sure children, and young people are meaningfully involved in decisions that affect them.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is based on four key elements Space, Voice, Audience and Influence.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model helps ensure participation is real, meaningful and not just a tick‑box exercise.</a:t>
            </a:r>
          </a:p>
          <a:p>
            <a:r>
              <a:rPr lang="en-US" dirty="0"/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8F6E8-26C3-4097-9C3E-96CB51CCF4AC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206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Lundy Model is made up of four connected elements:</a:t>
            </a: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Space – this provides children with safe, inclusive, and appropriate opportunities to share their views.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Voice – children are supported to express their views in ways that work for them (not just talking or writing).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Audience – the right people listen to children, including those who can make decisions.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Influence – children’s views are taken seriously, responded to, and help inform decisions.</a:t>
            </a: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Children may not always get what they ask for, but they should always receive honest feedback about how their views were used.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Together, these four elements help organisations ensure participation is meaningful, respectful, and not tokenistic.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C3302-760B-4411-A01F-DCE2E7D479F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185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dirty="0"/>
              <a:t>
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 use the Lundy Model?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provides a clear and simple structure for involving children and young people.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helps organisations meet legal and policy duties, including children’s rights.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promotes a culture of respect and inclusion, valuing children’s views.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improves trust and engagement by giving feedback on what changed.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is widely recognised, making participation consistent and credible.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8F6E8-26C3-4097-9C3E-96CB51CCF4AC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537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dirty="0"/>
              <a:t>
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Benefits of using the Lundy Model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helps make participation meaningful, not tokenistic.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Children’s views are used to inform decisions, not just collected.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leads to better decisions by including children’s real experiences.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supports children’s rights and shows a commitment to fair practice.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helps build trust, confidence, and ongoing engagement.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is flexible and easy to use across different services and settings.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8F6E8-26C3-4097-9C3E-96CB51CCF4AC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0304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support consistent recording of the impact of children’s participation, the attached QR code links to a simple form. Please complete this form each time participation work is carried out with children.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C3302-760B-4411-A01F-DCE2E7D479F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54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Further information available at HBC Safeguarding Children Partnership website.</a:t>
            </a:r>
          </a:p>
          <a:p>
            <a:endParaRPr lang="en-GB" dirty="0"/>
          </a:p>
          <a:p>
            <a:r>
              <a:rPr lang="en-GB" dirty="0"/>
              <a:t>Please use this QR code for E-learning </a:t>
            </a:r>
            <a:r>
              <a:rPr lang="en-GB"/>
              <a:t>for The Lundy Model.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C3302-760B-4411-A01F-DCE2E7D479F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430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7B269-AE02-92BD-AEAA-4502264D1E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1B9EA4-FDC0-5A1C-846F-803318C62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1CCDEF04-1213-8727-51A2-73CB7FF88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5798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7B269-AE02-92BD-AEAA-4502264D1E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1B9EA4-FDC0-5A1C-846F-803318C62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6F2673-6282-D1DE-929B-8ED7AF2AC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5702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050C6EB-6F71-5B54-F3CC-6DC8BFD4F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1017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127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78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391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962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696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287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441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213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9956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345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5758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1772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7070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9091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39B06-10F4-8594-309E-4E7FDBA85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4A3260-F15C-31FE-5D3F-9DDB61986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C9B82D-48A0-C458-AD25-F44CE395B9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1187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39B06-10F4-8594-309E-4E7FDBA85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4A3260-F15C-31FE-5D3F-9DDB61986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485FC4-0E16-4C37-2AC5-9EF0BEC0D9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2461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AEDC4-5ACB-EDB1-E21C-890DE1A8C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E2CD3-646F-5BB3-8D7E-772A7A1974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BECD62-49E7-6658-0440-00E2156719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6DB01B41-2896-1472-39C4-1C2C3A65AF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770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AEDC4-5ACB-EDB1-E21C-890DE1A8C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E2CD3-646F-5BB3-8D7E-772A7A1974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BECD62-49E7-6658-0440-00E2156719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6DB01B41-2896-1472-39C4-1C2C3A65AF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79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D24BD8-AAC4-F60E-A4EC-D0DAE750F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5AEDC4-5ACB-EDB1-E21C-890DE1A8C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E2CD3-646F-5BB3-8D7E-772A7A1974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BECD62-49E7-6658-0440-00E2156719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6DB01B41-2896-1472-39C4-1C2C3A65AF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3322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25957-4E9C-7DA4-E349-AE12CDC1E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3D088-FA3D-F17F-C41D-E39969D25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FF7D4-E92C-C77D-15A7-1521FF2DF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532E1-ACA7-BAE0-09EB-424E6960B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CD1DD0-92E3-3BF8-6AEE-4F00E35B4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F2E69FE4-AE48-61C4-B527-014529145B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989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25957-4E9C-7DA4-E349-AE12CDC1E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3D088-FA3D-F17F-C41D-E39969D25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FF7D4-E92C-C77D-15A7-1521FF2DF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532E1-ACA7-BAE0-09EB-424E6960B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CD1DD0-92E3-3BF8-6AEE-4F00E35B4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F2E69FE4-AE48-61C4-B527-014529145B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9012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6F48B5-34E1-B8FA-26A6-F6037FB34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D25957-4E9C-7DA4-E349-AE12CDC1E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3D088-FA3D-F17F-C41D-E39969D25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FF7D4-E92C-C77D-15A7-1521FF2DF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532E1-ACA7-BAE0-09EB-424E6960B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CD1DD0-92E3-3BF8-6AEE-4F00E35B4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F2E69FE4-AE48-61C4-B527-014529145B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1477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6F48B5-34E1-B8FA-26A6-F6037FB34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D25957-4E9C-7DA4-E349-AE12CDC1E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3D088-FA3D-F17F-C41D-E39969D25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FF7D4-E92C-C77D-15A7-1521FF2DF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532E1-ACA7-BAE0-09EB-424E6960B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CD1DD0-92E3-3BF8-6AEE-4F00E35B4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F2E69FE4-AE48-61C4-B527-014529145B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3788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6F48B5-34E1-B8FA-26A6-F6037FB34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D25957-4E9C-7DA4-E349-AE12CDC1E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3D088-FA3D-F17F-C41D-E39969D25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FF7D4-E92C-C77D-15A7-1521FF2DF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532E1-ACA7-BAE0-09EB-424E6960B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CD1DD0-92E3-3BF8-6AEE-4F00E35B4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F2E69FE4-AE48-61C4-B527-014529145B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9041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6F48B5-34E1-B8FA-26A6-F6037FB34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D25957-4E9C-7DA4-E349-AE12CDC1E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3D088-FA3D-F17F-C41D-E39969D25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FF7D4-E92C-C77D-15A7-1521FF2DF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532E1-ACA7-BAE0-09EB-424E6960B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CD1DD0-92E3-3BF8-6AEE-4F00E35B4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F2E69FE4-AE48-61C4-B527-014529145B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6932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6F48B5-34E1-B8FA-26A6-F6037FB34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D25957-4E9C-7DA4-E349-AE12CDC1E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3D088-FA3D-F17F-C41D-E39969D25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FF7D4-E92C-C77D-15A7-1521FF2DF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532E1-ACA7-BAE0-09EB-424E6960B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CD1DD0-92E3-3BF8-6AEE-4F00E35B4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F2E69FE4-AE48-61C4-B527-014529145B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3853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6F48B5-34E1-B8FA-26A6-F6037FB34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D25957-4E9C-7DA4-E349-AE12CDC1E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3D088-FA3D-F17F-C41D-E39969D25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FF7D4-E92C-C77D-15A7-1521FF2DF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532E1-ACA7-BAE0-09EB-424E6960B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CD1DD0-92E3-3BF8-6AEE-4F00E35B4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F2E69FE4-AE48-61C4-B527-014529145B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0963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8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6F48B5-34E1-B8FA-26A6-F6037FB34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D25957-4E9C-7DA4-E349-AE12CDC1E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3D088-FA3D-F17F-C41D-E39969D25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FF7D4-E92C-C77D-15A7-1521FF2DF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532E1-ACA7-BAE0-09EB-424E6960B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CD1DD0-92E3-3BF8-6AEE-4F00E35B4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F2E69FE4-AE48-61C4-B527-014529145B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7037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9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6F48B5-34E1-B8FA-26A6-F6037FB34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D25957-4E9C-7DA4-E349-AE12CDC1E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3D088-FA3D-F17F-C41D-E39969D25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FF7D4-E92C-C77D-15A7-1521FF2DF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532E1-ACA7-BAE0-09EB-424E6960B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CD1DD0-92E3-3BF8-6AEE-4F00E35B4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F2E69FE4-AE48-61C4-B527-014529145B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834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6F48B5-34E1-B8FA-26A6-F6037FB34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D25957-4E9C-7DA4-E349-AE12CDC1E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3D088-FA3D-F17F-C41D-E39969D25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FF7D4-E92C-C77D-15A7-1521FF2DF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532E1-ACA7-BAE0-09EB-424E6960B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CD1DD0-92E3-3BF8-6AEE-4F00E35B4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F2E69FE4-AE48-61C4-B527-014529145B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2039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6F48B5-34E1-B8FA-26A6-F6037FB34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D25957-4E9C-7DA4-E349-AE12CDC1E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3D088-FA3D-F17F-C41D-E39969D25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FF7D4-E92C-C77D-15A7-1521FF2DF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532E1-ACA7-BAE0-09EB-424E6960B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CD1DD0-92E3-3BF8-6AEE-4F00E35B4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F2E69FE4-AE48-61C4-B527-014529145B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6711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6F48B5-34E1-B8FA-26A6-F6037FB34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D25957-4E9C-7DA4-E349-AE12CDC1E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3D088-FA3D-F17F-C41D-E39969D25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FF7D4-E92C-C77D-15A7-1521FF2DF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532E1-ACA7-BAE0-09EB-424E6960B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CD1DD0-92E3-3BF8-6AEE-4F00E35B4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F2E69FE4-AE48-61C4-B527-014529145B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0467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6F48B5-34E1-B8FA-26A6-F6037FB34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D25957-4E9C-7DA4-E349-AE12CDC1E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3D088-FA3D-F17F-C41D-E39969D25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FF7D4-E92C-C77D-15A7-1521FF2DF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532E1-ACA7-BAE0-09EB-424E6960B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CD1DD0-92E3-3BF8-6AEE-4F00E35B4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F2E69FE4-AE48-61C4-B527-014529145B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5552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6F48B5-34E1-B8FA-26A6-F6037FB34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D25957-4E9C-7DA4-E349-AE12CDC1E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3D088-FA3D-F17F-C41D-E39969D25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FF7D4-E92C-C77D-15A7-1521FF2DF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532E1-ACA7-BAE0-09EB-424E6960B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CD1DD0-92E3-3BF8-6AEE-4F00E35B4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F2E69FE4-AE48-61C4-B527-014529145B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4552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6F48B5-34E1-B8FA-26A6-F6037FB34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D25957-4E9C-7DA4-E349-AE12CDC1E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3D088-FA3D-F17F-C41D-E39969D25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FF7D4-E92C-C77D-15A7-1521FF2DF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532E1-ACA7-BAE0-09EB-424E6960B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CD1DD0-92E3-3BF8-6AEE-4F00E35B4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F2E69FE4-AE48-61C4-B527-014529145B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611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D31F3-55CF-12EE-E146-EBB716309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8A0439AE-E841-E6FA-116F-AE7ADF500E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0228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D31F3-55CF-12EE-E146-EBB716309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8A0439AE-E841-E6FA-116F-AE7ADF500E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610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A2FFF2-A327-44CC-6D1D-2C58F727B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ED31F3-55CF-12EE-E146-EBB716309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8A0439AE-E841-E6FA-116F-AE7ADF500E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3227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A2FFF2-A327-44CC-6D1D-2C58F727B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ED31F3-55CF-12EE-E146-EBB716309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8A0439AE-E841-E6FA-116F-AE7ADF500E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8393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78C5275A-C406-D42C-FB94-4AB9F002A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4134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78C5275A-C406-D42C-FB94-4AB9F002A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7646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0AF9D7-816F-B574-127F-A971BB4E1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78C5275A-C406-D42C-FB94-4AB9F002A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8654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48BF3-725D-DC26-43EA-FE32533C1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A780F-E397-5967-886C-017A469D1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AD051-5D2A-5838-D180-575503F261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273EC555-79EF-71CE-8468-31530764FA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0600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48BF3-725D-DC26-43EA-FE32533C1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A780F-E397-5967-886C-017A469D1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AD051-5D2A-5838-D180-575503F261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273EC555-79EF-71CE-8468-31530764FA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95542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8C725E-95B7-0D30-8D21-04D31EC3FA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F48BF3-725D-DC26-43EA-FE32533C1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A780F-E397-5967-886C-017A469D1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AD051-5D2A-5838-D180-575503F261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273EC555-79EF-71CE-8468-31530764FA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1106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C3ADC-E383-8912-8665-AFAB6382C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E92F32-F03C-45F6-F0AC-C9301B05F4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3FDE8-51FA-27BC-F590-261920571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5B159D06-6392-134D-CE69-78ECEE4EF0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7970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C3ADC-E383-8912-8665-AFAB6382C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E92F32-F03C-45F6-F0AC-C9301B05F4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3FDE8-51FA-27BC-F590-261920571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5B159D06-6392-134D-CE69-78ECEE4EF0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38240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D03A3E-6DE0-FA46-0662-F93368B5F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CC3ADC-E383-8912-8665-AFAB6382C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E92F32-F03C-45F6-F0AC-C9301B05F4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3FDE8-51FA-27BC-F590-261920571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5B159D06-6392-134D-CE69-78ECEE4EF0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6079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25AE0-3373-E392-54BA-9B947F854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548EC9-B235-EFA2-D9AE-4FAC1BF2E9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A4F140-1F07-6669-AEAA-281B5E76D9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462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25AE0-3373-E392-54BA-9B947F854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548EC9-B235-EFA2-D9AE-4FAC1BF2E9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A4F140-1F07-6669-AEAA-281B5E76D9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563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155D3D5-E0A8-A887-9176-B60009CD5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125AE0-3373-E392-54BA-9B947F854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548EC9-B235-EFA2-D9AE-4FAC1BF2E9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A4F140-1F07-6669-AEAA-281B5E76D9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7508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805E02-33CD-38B1-6E55-A9E4E8F226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651AC4-B787-1347-1341-B71991932B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83676C-7CEF-8F4F-11A4-D881BEC203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2926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805E02-33CD-38B1-6E55-A9E4E8F226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651AC4-B787-1347-1341-B71991932B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83676C-7CEF-8F4F-11A4-D881BEC203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65115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2E761D-6482-28BC-E3E0-4E0ADF094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805E02-33CD-38B1-6E55-A9E4E8F226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651AC4-B787-1347-1341-B71991932B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83676C-7CEF-8F4F-11A4-D881BEC203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2463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4791456"/>
            <a:ext cx="10570464" cy="117043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000" cap="all" spc="700" baseline="0">
                <a:solidFill>
                  <a:schemeClr val="tx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6025896"/>
            <a:ext cx="10579608" cy="4297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cap="all" spc="4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C20621E-D3A1-DE2F-A48A-0A5F2795721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4572000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382602B3-F8C3-D957-5C3F-DF1749FA85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31520" y="6455664"/>
            <a:ext cx="355701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A0E38CC7-EEB9-1AD7-7B03-603746FE3FF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D4AF38C-0923-462D-8E8F-DFB1FB3CD655}" type="datetime2">
              <a:rPr lang="en-US" smtClean="0"/>
              <a:t>Thursday, June 4, 2026</a:t>
            </a:fld>
            <a:endParaRPr lang="en-US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B153FF4E-D18A-13B0-6B0A-CF7AF0A523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6047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7B269-AE02-92BD-AEAA-4502264D1E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1B9EA4-FDC0-5A1C-846F-803318C62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1CCDEF04-1213-8727-51A2-73CB7FF88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altLang="en-US" dirty="0" err="1"/>
              <a:t>www.halton.gov.uk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999643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7B269-AE02-92BD-AEAA-4502264D1E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1B9EA4-FDC0-5A1C-846F-803318C62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6F2673-6282-D1DE-929B-8ED7AF2AC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www.halton.gov.uk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1297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050C6EB-6F71-5B54-F3CC-6DC8BFD4F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 dirty="0" err="1"/>
              <a:t>www.halton.gov.uk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0349955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/>
              <a:t>www.halton.gov.uk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1398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39B06-10F4-8594-309E-4E7FDBA85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4A3260-F15C-31FE-5D3F-9DDB61986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C9B82D-48A0-C458-AD25-F44CE395B9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en-GB" altLang="en-US" dirty="0" err="1"/>
              <a:t>www.halton.gov.uk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937871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39B06-10F4-8594-309E-4E7FDBA85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4A3260-F15C-31FE-5D3F-9DDB61986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485FC4-0E16-4C37-2AC5-9EF0BEC0D9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r>
              <a:rPr lang="en-US" dirty="0" err="1"/>
              <a:t>www.halton.gov.uk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22999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AEDC4-5ACB-EDB1-E21C-890DE1A8C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E2CD3-646F-5BB3-8D7E-772A7A1974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BECD62-49E7-6658-0440-00E2156719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6DB01B41-2896-1472-39C4-1C2C3A65AF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en-GB" altLang="en-US" dirty="0" err="1"/>
              <a:t>www.halton.gov.uk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5287393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AEDC4-5ACB-EDB1-E21C-890DE1A8C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E2CD3-646F-5BB3-8D7E-772A7A1974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BECD62-49E7-6658-0440-00E2156719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6DB01B41-2896-1472-39C4-1C2C3A65AF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r>
              <a:rPr lang="en-US" dirty="0" err="1"/>
              <a:t>www.halton.gov.uk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3301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25957-4E9C-7DA4-E349-AE12CDC1E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3D088-FA3D-F17F-C41D-E39969D25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FF7D4-E92C-C77D-15A7-1521FF2DF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532E1-ACA7-BAE0-09EB-424E6960B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CD1DD0-92E3-3BF8-6AEE-4F00E35B4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F2E69FE4-AE48-61C4-B527-014529145B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r>
              <a:rPr lang="en-GB" altLang="en-US" dirty="0" err="1"/>
              <a:t>www.halton.gov.uk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8486985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25957-4E9C-7DA4-E349-AE12CDC1E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3D088-FA3D-F17F-C41D-E39969D25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FF7D4-E92C-C77D-15A7-1521FF2DF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532E1-ACA7-BAE0-09EB-424E6960B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CD1DD0-92E3-3BF8-6AEE-4F00E35B4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F2E69FE4-AE48-61C4-B527-014529145B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r>
              <a:rPr lang="en-US" dirty="0" err="1"/>
              <a:t>www.halton.gov.uk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34629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 dirty="0" err="1"/>
              <a:t>www.halton.gov.uk</a:t>
            </a:r>
            <a:endParaRPr lang="en-GB" alt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 descr="A blue and green logo&#10;&#10;Description automatically generated">
            <a:extLst>
              <a:ext uri="{FF2B5EF4-FFF2-40B4-BE49-F238E27FC236}">
                <a16:creationId xmlns:a16="http://schemas.microsoft.com/office/drawing/2014/main" id="{BA735E51-2690-F3DF-9267-8B0FA4684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330" y="5661248"/>
            <a:ext cx="1595669" cy="11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78136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 dirty="0" err="1"/>
              <a:t>www.halton.gov.uk</a:t>
            </a:r>
            <a:endParaRPr lang="en-GB" alt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73F26F-512A-0F78-AC7C-6F229AD8B5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96330" y="5662043"/>
            <a:ext cx="1595669" cy="119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5315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 dirty="0" err="1"/>
              <a:t>www.halton.gov.uk</a:t>
            </a:r>
            <a:endParaRPr lang="en-GB" alt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BB8929-6E98-167D-C6E6-31163D226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96330" y="5662043"/>
            <a:ext cx="1595668" cy="119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39623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 dirty="0" err="1"/>
              <a:t>www.halton.gov.uk</a:t>
            </a:r>
            <a:endParaRPr lang="en-GB" alt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AA908F-7C17-6AB2-79C2-BC68846244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97390" y="5662043"/>
            <a:ext cx="1593549" cy="119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94500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 dirty="0" err="1"/>
              <a:t>www.halton.gov.uk</a:t>
            </a:r>
            <a:endParaRPr lang="en-GB" alt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C869F6-59DA-7015-E9C2-3B1CAB1913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96330" y="5662069"/>
            <a:ext cx="1595669" cy="1195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56890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 dirty="0" err="1"/>
              <a:t>www.halton.gov.uk</a:t>
            </a:r>
            <a:endParaRPr lang="en-GB" alt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F52653-50A2-5D96-647D-5990360F07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96330" y="5663541"/>
            <a:ext cx="1595669" cy="119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99569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 dirty="0" err="1"/>
              <a:t>www.halton.gov.uk</a:t>
            </a:r>
            <a:endParaRPr lang="en-GB" alt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661EE6-8636-5009-379B-D1159235D0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96330" y="5663576"/>
            <a:ext cx="1595669" cy="119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78580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 dirty="0" err="1"/>
              <a:t>www.halton.gov.uk</a:t>
            </a:r>
            <a:endParaRPr lang="en-GB" alt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B04A7E-7A08-83ED-4E60-8C6CD3CB9A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96330" y="5662043"/>
            <a:ext cx="1595668" cy="119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4233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 dirty="0" err="1"/>
              <a:t>www.halton.gov.uk</a:t>
            </a:r>
            <a:endParaRPr lang="en-GB" alt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54A718-4207-28FA-17AE-2D2F6CB9A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96330" y="5662143"/>
            <a:ext cx="1595669" cy="119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75580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 dirty="0" err="1"/>
              <a:t>www.halton.gov.uk</a:t>
            </a:r>
            <a:endParaRPr lang="en-GB" alt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C76535-9B02-545B-4906-1C6DEBA2B5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96330" y="5662043"/>
            <a:ext cx="1595668" cy="119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75085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 dirty="0" err="1"/>
              <a:t>www.halton.gov.uk</a:t>
            </a:r>
            <a:endParaRPr lang="en-GB" alt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3102FE-C454-CE81-30EB-8A1D986018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96330" y="5662043"/>
            <a:ext cx="1595668" cy="119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60492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 dirty="0" err="1"/>
              <a:t>www.halton.gov.uk</a:t>
            </a:r>
            <a:endParaRPr lang="en-GB" alt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C69EE4-A529-F135-A979-63745FFABE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96330" y="5662043"/>
            <a:ext cx="1595668" cy="119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08144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 dirty="0" err="1"/>
              <a:t>www.halton.gov.uk</a:t>
            </a:r>
            <a:endParaRPr lang="en-GB" alt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29BB59-93F9-ADA6-51E8-CC6E635E47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96330" y="5662043"/>
            <a:ext cx="1595668" cy="119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34946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77004-98D3-3CB4-0E61-9E06155EC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A9FEE-445C-B05B-C58B-18BB83C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 dirty="0" err="1"/>
              <a:t>www.halton.gov.uk</a:t>
            </a:r>
            <a:endParaRPr lang="en-GB" alt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9C66-F918-9B8A-2C3B-B44D5824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243D-5148-E62E-B1BA-C18C76DF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771CDF-121C-BBA5-8835-BF7FDDAABD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96330" y="5662043"/>
            <a:ext cx="1595668" cy="119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57453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D31F3-55CF-12EE-E146-EBB716309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8A0439AE-E841-E6FA-116F-AE7ADF500E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r>
              <a:rPr lang="en-GB" altLang="en-US" dirty="0" err="1"/>
              <a:t>www.halton.gov.uk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902949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D31F3-55CF-12EE-E146-EBB716309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8A0439AE-E841-E6FA-116F-AE7ADF500E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r>
              <a:rPr lang="en-US" dirty="0" err="1"/>
              <a:t>www.halton.gov.uk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5512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78C5275A-C406-D42C-FB94-4AB9F002A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r>
              <a:rPr lang="en-GB" altLang="en-US" dirty="0" err="1"/>
              <a:t>www.halton.gov.uk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8463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78C5275A-C406-D42C-FB94-4AB9F002A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r>
              <a:rPr lang="en-US" dirty="0" err="1"/>
              <a:t>www.halton.gov.uk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82949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78C5275A-C406-D42C-FB94-4AB9F002A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r>
              <a:rPr lang="en-GB" altLang="en-US" dirty="0" err="1"/>
              <a:t>www.halton.gov.uk</a:t>
            </a:r>
            <a:endParaRPr lang="en-GB" altLang="en-US" dirty="0"/>
          </a:p>
        </p:txBody>
      </p:sp>
      <p:pic>
        <p:nvPicPr>
          <p:cNvPr id="6" name="Picture 5" descr="A black and white logo&#10;&#10;Description automatically generated">
            <a:extLst>
              <a:ext uri="{FF2B5EF4-FFF2-40B4-BE49-F238E27FC236}">
                <a16:creationId xmlns:a16="http://schemas.microsoft.com/office/drawing/2014/main" id="{118DED3B-5B18-D472-80AE-4DCD2A2D80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176" y="2872428"/>
            <a:ext cx="1349648" cy="111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6372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78C5275A-C406-D42C-FB94-4AB9F002A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r>
              <a:rPr lang="en-US" dirty="0" err="1"/>
              <a:t>www.halton.gov.uk</a:t>
            </a:r>
            <a:endParaRPr lang="en-US" dirty="0"/>
          </a:p>
        </p:txBody>
      </p:sp>
      <p:pic>
        <p:nvPicPr>
          <p:cNvPr id="6" name="Picture 5" descr="A logo with blue and green letters&#10;&#10;Description automatically generated">
            <a:extLst>
              <a:ext uri="{FF2B5EF4-FFF2-40B4-BE49-F238E27FC236}">
                <a16:creationId xmlns:a16="http://schemas.microsoft.com/office/drawing/2014/main" id="{5FD3D2C5-5EB7-B85C-4093-7169AD419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227" y="2854325"/>
            <a:ext cx="1393546" cy="114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61964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48BF3-725D-DC26-43EA-FE32533C1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A780F-E397-5967-886C-017A469D1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AD051-5D2A-5838-D180-575503F261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273EC555-79EF-71CE-8468-31530764FA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r>
              <a:rPr lang="en-GB" altLang="en-US" dirty="0" err="1"/>
              <a:t>www.halton.gov.uk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9341948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48BF3-725D-DC26-43EA-FE32533C1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A780F-E397-5967-886C-017A469D1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AD051-5D2A-5838-D180-575503F261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273EC555-79EF-71CE-8468-31530764FA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r>
              <a:rPr lang="en-US" dirty="0" err="1"/>
              <a:t>www.halton.gov.uk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6170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C3ADC-E383-8912-8665-AFAB6382C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E92F32-F03C-45F6-F0AC-C9301B05F4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3FDE8-51FA-27BC-F590-261920571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5B159D06-6392-134D-CE69-78ECEE4EF0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r>
              <a:rPr lang="en-GB" altLang="en-US" dirty="0" err="1"/>
              <a:t>www.halton.gov.uk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9226903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C3ADC-E383-8912-8665-AFAB6382C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E92F32-F03C-45F6-F0AC-C9301B05F4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3FDE8-51FA-27BC-F590-261920571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5B159D06-6392-134D-CE69-78ECEE4EF0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r>
              <a:rPr lang="en-US" dirty="0" err="1"/>
              <a:t>www.halton.gov.uk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05256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25AE0-3373-E392-54BA-9B947F854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548EC9-B235-EFA2-D9AE-4FAC1BF2E9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A4F140-1F07-6669-AEAA-281B5E76D9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r>
              <a:rPr lang="en-GB" altLang="en-US" dirty="0" err="1"/>
              <a:t>www.halton.gov.uk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7399194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25AE0-3373-E392-54BA-9B947F854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548EC9-B235-EFA2-D9AE-4FAC1BF2E9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A4F140-1F07-6669-AEAA-281B5E76D9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r>
              <a:rPr lang="en-US" dirty="0" err="1"/>
              <a:t>www.halton.gov.uk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51751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805E02-33CD-38B1-6E55-A9E4E8F226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651AC4-B787-1347-1341-B71991932B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83676C-7CEF-8F4F-11A4-D881BEC203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r>
              <a:rPr lang="en-GB" altLang="en-US" dirty="0" err="1"/>
              <a:t>www.halton.gov.uk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0428692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805E02-33CD-38B1-6E55-A9E4E8F226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651AC4-B787-1347-1341-B71991932B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83676C-7CEF-8F4F-11A4-D881BEC203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r>
              <a:rPr lang="en-US" dirty="0" err="1"/>
              <a:t>www.halton.gov.uk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23428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12572"/>
            <a:ext cx="6858000" cy="923544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608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6917188-FC72-8B54-8EBD-7107C6956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491126" y="603504"/>
            <a:ext cx="3085177" cy="52029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A907A-57F4-4BE4-B9CF-66B2A48FC3D2}" type="datetime2">
              <a:rPr lang="en-US" smtClean="0"/>
              <a:t>Thursday, June 4,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321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26" Type="http://schemas.openxmlformats.org/officeDocument/2006/relationships/slideLayout" Target="../slideLayouts/slideLayout85.xml"/><Relationship Id="rId39" Type="http://schemas.openxmlformats.org/officeDocument/2006/relationships/slideLayout" Target="../slideLayouts/slideLayout98.xml"/><Relationship Id="rId3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80.xml"/><Relationship Id="rId34" Type="http://schemas.openxmlformats.org/officeDocument/2006/relationships/slideLayout" Target="../slideLayouts/slideLayout93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5" Type="http://schemas.openxmlformats.org/officeDocument/2006/relationships/slideLayout" Target="../slideLayouts/slideLayout84.xml"/><Relationship Id="rId33" Type="http://schemas.openxmlformats.org/officeDocument/2006/relationships/slideLayout" Target="../slideLayouts/slideLayout92.xml"/><Relationship Id="rId38" Type="http://schemas.openxmlformats.org/officeDocument/2006/relationships/slideLayout" Target="../slideLayouts/slideLayout97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9.xml"/><Relationship Id="rId29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24" Type="http://schemas.openxmlformats.org/officeDocument/2006/relationships/slideLayout" Target="../slideLayouts/slideLayout83.xml"/><Relationship Id="rId32" Type="http://schemas.openxmlformats.org/officeDocument/2006/relationships/slideLayout" Target="../slideLayouts/slideLayout91.xml"/><Relationship Id="rId37" Type="http://schemas.openxmlformats.org/officeDocument/2006/relationships/slideLayout" Target="../slideLayouts/slideLayout96.xml"/><Relationship Id="rId40" Type="http://schemas.openxmlformats.org/officeDocument/2006/relationships/theme" Target="../theme/theme2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slideLayout" Target="../slideLayouts/slideLayout82.xml"/><Relationship Id="rId28" Type="http://schemas.openxmlformats.org/officeDocument/2006/relationships/slideLayout" Target="../slideLayouts/slideLayout87.xml"/><Relationship Id="rId36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8.xml"/><Relationship Id="rId31" Type="http://schemas.openxmlformats.org/officeDocument/2006/relationships/slideLayout" Target="../slideLayouts/slideLayout90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slideLayout" Target="../slideLayouts/slideLayout81.xml"/><Relationship Id="rId27" Type="http://schemas.openxmlformats.org/officeDocument/2006/relationships/slideLayout" Target="../slideLayouts/slideLayout86.xml"/><Relationship Id="rId30" Type="http://schemas.openxmlformats.org/officeDocument/2006/relationships/slideLayout" Target="../slideLayouts/slideLayout89.xml"/><Relationship Id="rId35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96D305-6650-58B3-1FF1-032686376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E455DF-5753-DD4B-95A4-89CBEE390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7E61D-6CDE-24E9-EB9E-4E315E9417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B07FD-8FB0-E941-B3E8-2E1AEBBE95BC}" type="datetimeFigureOut">
              <a:rPr lang="en-US" smtClean="0"/>
              <a:t>6/4/2026</a:t>
            </a:fld>
            <a:endParaRPr lang="en-US"/>
          </a:p>
        </p:txBody>
      </p:sp>
      <p:pic>
        <p:nvPicPr>
          <p:cNvPr id="9" name="Picture 8" descr="A blue and green logo&#10;&#10;Description automatically generated">
            <a:extLst>
              <a:ext uri="{FF2B5EF4-FFF2-40B4-BE49-F238E27FC236}">
                <a16:creationId xmlns:a16="http://schemas.microsoft.com/office/drawing/2014/main" id="{FF47CB30-FE03-899C-0885-A4EBF50AAA04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330" y="5661248"/>
            <a:ext cx="1595669" cy="11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327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59" r:id="rId5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Arial Rounded MT Bold" panose="020F0704030504030204" pitchFamily="34" charset="77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j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j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j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j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E455DF-5753-DD4B-95A4-89CBEE390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96D305-6650-58B3-1FF1-032686376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7E61D-6CDE-24E9-EB9E-4E315E9417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altLang="en-US" dirty="0" err="1"/>
              <a:t>www.halton.gov.uk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950571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  <p:sldLayoutId id="2147483727" r:id="rId18"/>
    <p:sldLayoutId id="2147483728" r:id="rId19"/>
    <p:sldLayoutId id="2147483729" r:id="rId20"/>
    <p:sldLayoutId id="2147483730" r:id="rId21"/>
    <p:sldLayoutId id="2147483731" r:id="rId22"/>
    <p:sldLayoutId id="2147483732" r:id="rId23"/>
    <p:sldLayoutId id="2147483733" r:id="rId24"/>
    <p:sldLayoutId id="2147483744" r:id="rId25"/>
    <p:sldLayoutId id="2147483745" r:id="rId26"/>
    <p:sldLayoutId id="2147483746" r:id="rId27"/>
    <p:sldLayoutId id="2147483747" r:id="rId28"/>
    <p:sldLayoutId id="2147483748" r:id="rId29"/>
    <p:sldLayoutId id="2147483749" r:id="rId30"/>
    <p:sldLayoutId id="2147483750" r:id="rId31"/>
    <p:sldLayoutId id="2147483751" r:id="rId32"/>
    <p:sldLayoutId id="2147483752" r:id="rId33"/>
    <p:sldLayoutId id="2147483753" r:id="rId34"/>
    <p:sldLayoutId id="2147483754" r:id="rId35"/>
    <p:sldLayoutId id="2147483755" r:id="rId36"/>
    <p:sldLayoutId id="2147483756" r:id="rId37"/>
    <p:sldLayoutId id="2147483757" r:id="rId38"/>
    <p:sldLayoutId id="2147483758" r:id="rId3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Arial Rounded MT Bold" panose="020F0704030504030204" pitchFamily="34" charset="77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altonsafeguardingchildrenpartnership.org.uk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A4051-2AB7-E782-8B00-C86D073E8F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161770"/>
          </a:xfrm>
        </p:spPr>
        <p:txBody>
          <a:bodyPr>
            <a:normAutofit/>
          </a:bodyPr>
          <a:lstStyle/>
          <a:p>
            <a:r>
              <a:rPr lang="en-US" sz="5400" dirty="0"/>
              <a:t>Children and Young Peoples Voice and Participation in Halton </a:t>
            </a:r>
          </a:p>
        </p:txBody>
      </p:sp>
    </p:spTree>
    <p:extLst>
      <p:ext uri="{BB962C8B-B14F-4D97-AF65-F5344CB8AC3E}">
        <p14:creationId xmlns:p14="http://schemas.microsoft.com/office/powerpoint/2010/main" val="3427170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DE86E-C27E-43B3-8DEA-0929147CFF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4791456"/>
            <a:ext cx="10570464" cy="11704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700" dirty="0"/>
              <a:t>Introducing THE Lundy MODEL OF PARTICPATION</a:t>
            </a:r>
          </a:p>
        </p:txBody>
      </p:sp>
      <p:pic>
        <p:nvPicPr>
          <p:cNvPr id="4" name="Picture 3" descr="Several hands raised and ready to answer a question">
            <a:extLst>
              <a:ext uri="{FF2B5EF4-FFF2-40B4-BE49-F238E27FC236}">
                <a16:creationId xmlns:a16="http://schemas.microsoft.com/office/drawing/2014/main" id="{81C8B53D-5109-4E70-A68A-97E6BED257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035" b="26785"/>
          <a:stretch>
            <a:fillRect/>
          </a:stretch>
        </p:blipFill>
        <p:spPr>
          <a:xfrm>
            <a:off x="20" y="0"/>
            <a:ext cx="12191980" cy="4571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6610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68363" y="558225"/>
            <a:ext cx="825527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/>
            </a:pPr>
            <a:r>
              <a:rPr sz="4000" dirty="0"/>
              <a:t>The Four Elements of the Lundy Model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438400" y="1371600"/>
            <a:ext cx="3200400" cy="18288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/>
            </a:pPr>
            <a:r>
              <a:rPr sz="2000" dirty="0"/>
              <a:t>Space</a:t>
            </a:r>
          </a:p>
          <a:p>
            <a:pPr algn="ctr">
              <a:defRPr sz="1400"/>
            </a:pPr>
            <a:r>
              <a:rPr sz="2000" dirty="0"/>
              <a:t>Safe and inclusive opportunities to express views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53200" y="1371600"/>
            <a:ext cx="3200400" cy="18288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/>
            </a:pPr>
            <a:r>
              <a:rPr sz="2000" dirty="0"/>
              <a:t>Voice</a:t>
            </a:r>
          </a:p>
          <a:p>
            <a:pPr algn="ctr">
              <a:defRPr sz="1400"/>
            </a:pPr>
            <a:r>
              <a:rPr sz="2000" dirty="0"/>
              <a:t>Support to express views freely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438400" y="3657600"/>
            <a:ext cx="3200400" cy="18288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/>
            </a:pPr>
            <a:r>
              <a:rPr sz="2000" dirty="0"/>
              <a:t>Audience</a:t>
            </a:r>
          </a:p>
          <a:p>
            <a:pPr algn="ctr">
              <a:defRPr sz="1400"/>
            </a:pPr>
            <a:r>
              <a:rPr sz="2000" dirty="0"/>
              <a:t>Views listened to by decision-makers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53200" y="3657600"/>
            <a:ext cx="3200400" cy="18288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/>
            </a:pPr>
            <a:r>
              <a:rPr sz="2000" dirty="0"/>
              <a:t>Influence</a:t>
            </a:r>
          </a:p>
          <a:p>
            <a:pPr algn="ctr">
              <a:defRPr sz="1400"/>
            </a:pPr>
            <a:r>
              <a:rPr sz="2000" dirty="0"/>
              <a:t>Views taken seriously and acted upon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0DA67-A857-E8E4-7AD9-9FC521E9A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3" y="609600"/>
            <a:ext cx="4487799" cy="132080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Why You Should Use the Lundy Model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54ADDA-B69E-0E5D-5072-922D0BC860E6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394960" y="1930400"/>
            <a:ext cx="6491370" cy="388077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1400" b="1" dirty="0"/>
              <a:t>Structured Participation Process</a:t>
            </a:r>
          </a:p>
          <a:p>
            <a:pPr marL="0" lvl="1" indent="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sz="1400" dirty="0"/>
              <a:t>The Lundy Model offers a clear, step-by-step framework for effective and consistent participation activities.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1400" b="1" dirty="0"/>
              <a:t>Legal and Ethical Compliance</a:t>
            </a:r>
          </a:p>
          <a:p>
            <a:pPr marL="0" lvl="1" indent="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sz="1400" dirty="0"/>
              <a:t>The model helps organizations meet legal duties, including those from the UN Convention on the Rights of the Child.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1400" b="1" dirty="0"/>
              <a:t>Promotes Respect and Inclusion</a:t>
            </a:r>
          </a:p>
          <a:p>
            <a:pPr marL="0" lvl="1" indent="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sz="1400" dirty="0"/>
              <a:t>It fosters a culture where children are active participants, enhancing engagement and positive outcomes.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1400" b="1" dirty="0"/>
              <a:t>Supports Accountability and Feedback</a:t>
            </a:r>
          </a:p>
          <a:p>
            <a:pPr marL="0" lvl="1" indent="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sz="1400" dirty="0"/>
              <a:t>Emphasizing transparency, children are informed how their views influence decisions, building trust.</a:t>
            </a:r>
          </a:p>
        </p:txBody>
      </p:sp>
      <p:pic>
        <p:nvPicPr>
          <p:cNvPr id="5" name="Content Placeholder 4" descr="Shot of a group of unrecognizable businesspeople joining hands together in solidarity inside their office at work">
            <a:extLst>
              <a:ext uri="{FF2B5EF4-FFF2-40B4-BE49-F238E27FC236}">
                <a16:creationId xmlns:a16="http://schemas.microsoft.com/office/drawing/2014/main" id="{80F3A7D1-BA03-4937-AEC2-5063A0EF097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13653" r="7680"/>
          <a:stretch>
            <a:fillRect/>
          </a:stretch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435787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C0C29-F29C-AFBA-920F-492AEE16C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5537666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dirty="0"/>
              <a:t>Benefits of Using the Lundy Model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1AEE94-4B75-F449-E4BB-9F2EBBB8BA34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209563" y="2160589"/>
            <a:ext cx="6416380" cy="388077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1400" b="1" dirty="0"/>
              <a:t>Meaningful Participation</a:t>
            </a:r>
          </a:p>
          <a:p>
            <a:pPr marL="0" lvl="1" indent="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sz="1400" dirty="0"/>
              <a:t>The Lundy Model ensures participation is meaningful, moving beyond tokenistic approaches to honest and transparent engagement.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1400" b="1" dirty="0"/>
              <a:t>Improved Decision-Making</a:t>
            </a:r>
          </a:p>
          <a:p>
            <a:pPr marL="0" lvl="1" indent="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sz="1400" dirty="0"/>
              <a:t>Including children's insights leads to decisions that are more relevant, effective, and responsive to their needs.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1400" b="1" dirty="0"/>
              <a:t>Support for Children’s Rights</a:t>
            </a:r>
          </a:p>
          <a:p>
            <a:pPr marL="0" lvl="1" indent="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sz="1400" dirty="0"/>
              <a:t>The model puts the UNCRC into practice, strengthening ethical standards and respecting children as rights-holders.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1400" b="1" dirty="0"/>
              <a:t>Building Trust and Flexibility</a:t>
            </a:r>
          </a:p>
          <a:p>
            <a:pPr marL="0" lvl="1" indent="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sz="1400" dirty="0"/>
              <a:t>The model builds trust and positive relationships and is flexible for use in various contexts like schools and healthcare.</a:t>
            </a:r>
          </a:p>
        </p:txBody>
      </p:sp>
      <p:pic>
        <p:nvPicPr>
          <p:cNvPr id="5" name="Content Placeholder 4" descr="Square wooden blocks convey family stories and Empty wooden blocks arranged in the shape of a pyramid. Ideas icons can be included, such as business ideas, insurance tasks, or health concepts. white background photos Do not hesitate if you want to convey the message.">
            <a:extLst>
              <a:ext uri="{FF2B5EF4-FFF2-40B4-BE49-F238E27FC236}">
                <a16:creationId xmlns:a16="http://schemas.microsoft.com/office/drawing/2014/main" id="{9CD410F1-FE1F-4615-B686-D5F78896CE2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46130" r="376" b="-1"/>
          <a:stretch>
            <a:fillRect/>
          </a:stretch>
        </p:blipFill>
        <p:spPr>
          <a:xfrm>
            <a:off x="0" y="-149860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810458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74BF9-4F1C-E4F5-4AF2-40C7FED0F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1" y="365127"/>
            <a:ext cx="11159066" cy="1325563"/>
          </a:xfrm>
        </p:spPr>
        <p:txBody>
          <a:bodyPr>
            <a:normAutofit fontScale="90000"/>
          </a:bodyPr>
          <a:lstStyle/>
          <a:p>
            <a:pPr algn="ctr" fontAlgn="t"/>
            <a:r>
              <a:rPr lang="en-US" sz="2700" dirty="0"/>
              <a:t>All staff across Halton Borough Council and partner agencies are asked to record the impact of children’s participation. The attached QR code links to a short form that should be completed after each participation activity</a:t>
            </a:r>
            <a:r>
              <a:rPr lang="en-US" sz="3600" dirty="0"/>
              <a:t>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396403-7882-D5D4-2EF0-52B66D9D5F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20331" y="182562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780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7E747-FE0A-BBF7-0591-E37FA208D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/>
              <a:t>FURTHER INFORMATION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875ABF8-B536-8E4B-A581-8E322A8ACE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337732"/>
            <a:ext cx="8475133" cy="53170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Halton Safeguarding Children Partnership provide information and training in The Lundy Model</a:t>
            </a:r>
          </a:p>
          <a:p>
            <a:pPr marL="0" indent="0">
              <a:buNone/>
            </a:pPr>
            <a:r>
              <a:rPr lang="en-GB" dirty="0"/>
              <a:t>Access this via the partnership website:- </a:t>
            </a:r>
          </a:p>
          <a:p>
            <a:pPr marL="0" indent="0">
              <a:buNone/>
            </a:pP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Home - Halton Safeguarding Children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9092650-05F4-F8AB-E97A-4D74541C3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2" y="3429000"/>
            <a:ext cx="9596378" cy="2294467"/>
          </a:xfrm>
          <a:prstGeom prst="rect">
            <a:avLst/>
          </a:prstGeom>
          <a:noFill/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AA6E3E1-95F7-3EC8-0D79-12A1F16BA3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0307904" y="3887523"/>
            <a:ext cx="1377420" cy="137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248386"/>
      </p:ext>
    </p:extLst>
  </p:cSld>
  <p:clrMapOvr>
    <a:masterClrMapping/>
  </p:clrMapOvr>
</p:sld>
</file>

<file path=ppt/theme/theme1.xml><?xml version="1.0" encoding="utf-8"?>
<a:theme xmlns:a="http://schemas.openxmlformats.org/drawingml/2006/main" name="HBC Theme1">
  <a:themeElements>
    <a:clrScheme name="Custom 1">
      <a:dk1>
        <a:srgbClr val="005A84"/>
      </a:dk1>
      <a:lt1>
        <a:srgbClr val="FFFFFF"/>
      </a:lt1>
      <a:dk2>
        <a:srgbClr val="0094D0"/>
      </a:dk2>
      <a:lt2>
        <a:srgbClr val="E7E6E6"/>
      </a:lt2>
      <a:accent1>
        <a:srgbClr val="005982"/>
      </a:accent1>
      <a:accent2>
        <a:srgbClr val="00A94F"/>
      </a:accent2>
      <a:accent3>
        <a:srgbClr val="F58326"/>
      </a:accent3>
      <a:accent4>
        <a:srgbClr val="FFC000"/>
      </a:accent4>
      <a:accent5>
        <a:srgbClr val="46C3D3"/>
      </a:accent5>
      <a:accent6>
        <a:srgbClr val="C1D72F"/>
      </a:accent6>
      <a:hlink>
        <a:srgbClr val="005A82"/>
      </a:hlink>
      <a:folHlink>
        <a:srgbClr val="F4832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BC Presentation Template" id="{E061CC37-C347-9245-8801-935DFC6B9200}" vid="{77D217B8-D8D6-FB42-8DA8-D6DAB6592D9B}"/>
    </a:ext>
  </a:extLst>
</a:theme>
</file>

<file path=ppt/theme/theme2.xml><?xml version="1.0" encoding="utf-8"?>
<a:theme xmlns:a="http://schemas.openxmlformats.org/drawingml/2006/main" name="1_HBC Theme2">
  <a:themeElements>
    <a:clrScheme name="Custom 1">
      <a:dk1>
        <a:srgbClr val="005A84"/>
      </a:dk1>
      <a:lt1>
        <a:srgbClr val="FFFFFF"/>
      </a:lt1>
      <a:dk2>
        <a:srgbClr val="0094D0"/>
      </a:dk2>
      <a:lt2>
        <a:srgbClr val="E7E6E6"/>
      </a:lt2>
      <a:accent1>
        <a:srgbClr val="005982"/>
      </a:accent1>
      <a:accent2>
        <a:srgbClr val="00A94F"/>
      </a:accent2>
      <a:accent3>
        <a:srgbClr val="F58326"/>
      </a:accent3>
      <a:accent4>
        <a:srgbClr val="FFC000"/>
      </a:accent4>
      <a:accent5>
        <a:srgbClr val="46C3D3"/>
      </a:accent5>
      <a:accent6>
        <a:srgbClr val="C1D72F"/>
      </a:accent6>
      <a:hlink>
        <a:srgbClr val="005A82"/>
      </a:hlink>
      <a:folHlink>
        <a:srgbClr val="F4832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BC Presentation Template" id="{E061CC37-C347-9245-8801-935DFC6B9200}" vid="{C228D3F7-B1D5-294C-B1C1-8DB214EFCBF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058AFC205D1245BFF9CE009ACC2D0E" ma:contentTypeVersion="12" ma:contentTypeDescription="Create a new document." ma:contentTypeScope="" ma:versionID="f3119c03120f10d60b6ba5c4862109c4">
  <xsd:schema xmlns:xsd="http://www.w3.org/2001/XMLSchema" xmlns:xs="http://www.w3.org/2001/XMLSchema" xmlns:p="http://schemas.microsoft.com/office/2006/metadata/properties" xmlns:ns2="2f016109-cc77-42c7-a9ce-5f0e1332d1fe" xmlns:ns3="b2b4def9-5c1c-47fe-a6a7-05ab1b07bb73" targetNamespace="http://schemas.microsoft.com/office/2006/metadata/properties" ma:root="true" ma:fieldsID="3f37afacac2d31b2b7d1faf4570461f2" ns2:_="" ns3:_="">
    <xsd:import namespace="2f016109-cc77-42c7-a9ce-5f0e1332d1fe"/>
    <xsd:import namespace="b2b4def9-5c1c-47fe-a6a7-05ab1b07bb7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016109-cc77-42c7-a9ce-5f0e1332d1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705c3b1-7ce9-4e47-9927-71a36d6424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b4def9-5c1c-47fe-a6a7-05ab1b07bb7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6366510-af30-48ff-85e8-9fb4fc788c3a}" ma:internalName="TaxCatchAll" ma:showField="CatchAllData" ma:web="b2b4def9-5c1c-47fe-a6a7-05ab1b07bb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f016109-cc77-42c7-a9ce-5f0e1332d1fe">
      <Terms xmlns="http://schemas.microsoft.com/office/infopath/2007/PartnerControls"/>
    </lcf76f155ced4ddcb4097134ff3c332f>
    <TaxCatchAll xmlns="b2b4def9-5c1c-47fe-a6a7-05ab1b07bb7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736F736-679F-470A-8846-C0EF354FF5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016109-cc77-42c7-a9ce-5f0e1332d1fe"/>
    <ds:schemaRef ds:uri="b2b4def9-5c1c-47fe-a6a7-05ab1b07bb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FFE778B-C5EF-42C3-9B10-2DCD42518DB8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b2b4def9-5c1c-47fe-a6a7-05ab1b07bb73"/>
    <ds:schemaRef ds:uri="http://purl.org/dc/dcmitype/"/>
    <ds:schemaRef ds:uri="http://www.w3.org/XML/1998/namespace"/>
    <ds:schemaRef ds:uri="2f016109-cc77-42c7-a9ce-5f0e1332d1fe"/>
    <ds:schemaRef ds:uri="http://schemas.microsoft.com/office/2006/documentManagement/types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FC5F6A7-0096-4D69-A916-DC1CA931591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145a4c31-6fb2-46ad-9292-92ae3f7968fe}" enabled="0" method="" siteId="{145a4c31-6fb2-46ad-9292-92ae3f7968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725</Words>
  <Application>Microsoft Office PowerPoint</Application>
  <PresentationFormat>Widescreen</PresentationFormat>
  <Paragraphs>85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Aptos</vt:lpstr>
      <vt:lpstr>Arial</vt:lpstr>
      <vt:lpstr>Arial Rounded MT Bold</vt:lpstr>
      <vt:lpstr>Calibri</vt:lpstr>
      <vt:lpstr>Calibri Light</vt:lpstr>
      <vt:lpstr>HBC Theme1</vt:lpstr>
      <vt:lpstr>1_HBC Theme2</vt:lpstr>
      <vt:lpstr>Children and Young Peoples Voice and Participation in Halton </vt:lpstr>
      <vt:lpstr>Introducing THE Lundy MODEL OF PARTICPATION</vt:lpstr>
      <vt:lpstr>PowerPoint Presentation</vt:lpstr>
      <vt:lpstr>Why You Should Use the Lundy Model</vt:lpstr>
      <vt:lpstr>Benefits of Using the Lundy Model</vt:lpstr>
      <vt:lpstr>All staff across Halton Borough Council and partner agencies are asked to record the impact of children’s participation. The attached QR code links to a short form that should be completed after each participation activity.</vt:lpstr>
      <vt:lpstr>FURTHER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Dockwray</dc:creator>
  <cp:lastModifiedBy>Alicia Abbott</cp:lastModifiedBy>
  <cp:revision>6</cp:revision>
  <dcterms:created xsi:type="dcterms:W3CDTF">2023-10-16T13:12:57Z</dcterms:created>
  <dcterms:modified xsi:type="dcterms:W3CDTF">2026-06-04T07:13:50Z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0x01010051058AFC205D1245BFF9CE009ACC2D0E</vt:lpwstr>
  </property>
  <property fmtid="{D5CDD505-2E9C-101B-9397-08002B2CF9AE}" pid="3" name="MediaServiceImageTags">
    <vt:lpwstr/>
  </property>
</Properties>
</file>